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0" r:id="rId2"/>
  </p:sldMasterIdLst>
  <p:notesMasterIdLst>
    <p:notesMasterId r:id="rId41"/>
  </p:notesMasterIdLst>
  <p:sldIdLst>
    <p:sldId id="312" r:id="rId3"/>
    <p:sldId id="262" r:id="rId4"/>
    <p:sldId id="313" r:id="rId5"/>
    <p:sldId id="257" r:id="rId6"/>
    <p:sldId id="264" r:id="rId7"/>
    <p:sldId id="259" r:id="rId8"/>
    <p:sldId id="263" r:id="rId9"/>
    <p:sldId id="282" r:id="rId10"/>
    <p:sldId id="266" r:id="rId11"/>
    <p:sldId id="265" r:id="rId12"/>
    <p:sldId id="273" r:id="rId13"/>
    <p:sldId id="286" r:id="rId14"/>
    <p:sldId id="280" r:id="rId15"/>
    <p:sldId id="279" r:id="rId16"/>
    <p:sldId id="274" r:id="rId17"/>
    <p:sldId id="275" r:id="rId18"/>
    <p:sldId id="276" r:id="rId19"/>
    <p:sldId id="277" r:id="rId20"/>
    <p:sldId id="278" r:id="rId21"/>
    <p:sldId id="283" r:id="rId22"/>
    <p:sldId id="298" r:id="rId23"/>
    <p:sldId id="269" r:id="rId24"/>
    <p:sldId id="284" r:id="rId25"/>
    <p:sldId id="268" r:id="rId26"/>
    <p:sldId id="281" r:id="rId27"/>
    <p:sldId id="285" r:id="rId28"/>
    <p:sldId id="299" r:id="rId29"/>
    <p:sldId id="270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29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3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644D83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2" autoAdjust="0"/>
    <p:restoredTop sz="96336" autoAdjust="0"/>
  </p:normalViewPr>
  <p:slideViewPr>
    <p:cSldViewPr snapToGrid="0" showGuides="1">
      <p:cViewPr varScale="1">
        <p:scale>
          <a:sx n="73" d="100"/>
          <a:sy n="73" d="100"/>
        </p:scale>
        <p:origin x="66" y="792"/>
      </p:cViewPr>
      <p:guideLst>
        <p:guide orient="horz" pos="343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866C1-14F0-4FF6-BDDC-86CE91F9B11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30332-E5BD-44E2-A682-19353B630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50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E64B-A126-43E0-9770-BA8F63B88C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96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988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FF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15900">
            <a:gradFill flip="none" rotWithShape="1">
              <a:gsLst>
                <a:gs pos="0">
                  <a:srgbClr val="7030A0"/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09006" y="166281"/>
            <a:ext cx="8725988" cy="6527477"/>
            <a:chOff x="209006" y="166281"/>
            <a:chExt cx="8725988" cy="65274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33000"/>
                      </a14:imgEffect>
                      <a14:imgEffect>
                        <a14:brightnessContrast bright="45000" contras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06" y="166281"/>
              <a:ext cx="8725988" cy="6527477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378823" y="509452"/>
              <a:ext cx="8386354" cy="4769061"/>
              <a:chOff x="378823" y="509452"/>
              <a:chExt cx="8386354" cy="4769061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378823" y="509452"/>
                <a:ext cx="838635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1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Congratulations</a:t>
                </a:r>
              </a:p>
              <a:p>
                <a:pPr algn="ctr"/>
                <a:r>
                  <a:rPr lang="en-US" sz="2800" b="1" i="1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algn="ctr"/>
                <a:r>
                  <a:rPr lang="en-US" sz="2800" b="1" i="1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OPSEC </a:t>
                </a:r>
                <a:r>
                  <a:rPr lang="en-US" sz="2800" b="1" i="1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Coordinator / OPSEC Working </a:t>
                </a:r>
                <a:r>
                  <a:rPr lang="en-US" sz="2800" b="1" i="1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Group </a:t>
                </a:r>
                <a:r>
                  <a:rPr lang="en-US" sz="2800" b="1" i="1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Member</a:t>
                </a:r>
                <a:endParaRPr lang="en-US" sz="2800" b="1" i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177145" y="2098771"/>
                <a:ext cx="4781006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i="1" dirty="0" smtClean="0">
                    <a:solidFill>
                      <a:schemeClr val="tx2"/>
                    </a:solidFill>
                  </a:rPr>
                  <a:t>This is to certify that</a:t>
                </a:r>
                <a:endParaRPr lang="en-US" sz="2000" b="1" i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927463" y="4262850"/>
                <a:ext cx="7289074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i="1" dirty="0" smtClean="0">
                    <a:solidFill>
                      <a:schemeClr val="tx2"/>
                    </a:solidFill>
                  </a:rPr>
                  <a:t>Has successfully completed the </a:t>
                </a:r>
              </a:p>
              <a:p>
                <a:pPr algn="ctr"/>
                <a:r>
                  <a:rPr lang="en-US" sz="2000" b="1" i="1" dirty="0" smtClean="0">
                    <a:solidFill>
                      <a:schemeClr val="tx2"/>
                    </a:solidFill>
                  </a:rPr>
                  <a:t>Navy Operations Security (OPSEC)</a:t>
                </a:r>
              </a:p>
              <a:p>
                <a:pPr algn="ctr"/>
                <a:r>
                  <a:rPr lang="en-US" sz="2000" b="1" i="1" dirty="0" smtClean="0">
                    <a:solidFill>
                      <a:schemeClr val="tx2"/>
                    </a:solidFill>
                  </a:rPr>
                  <a:t>Fundamentals Course </a:t>
                </a:r>
                <a:endParaRPr lang="en-US" sz="2000" b="1" i="1" dirty="0">
                  <a:solidFill>
                    <a:schemeClr val="tx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891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8626" y="1231900"/>
            <a:ext cx="8683625" cy="51943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</a:t>
            </a:r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62101" y="0"/>
            <a:ext cx="6024563" cy="838200"/>
          </a:xfrm>
        </p:spPr>
        <p:txBody>
          <a:bodyPr/>
          <a:lstStyle>
            <a:lvl1pPr>
              <a:defRPr sz="2800" i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5095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28626" y="1235077"/>
            <a:ext cx="4265613" cy="53562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</a:t>
            </a:r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46639" y="1222377"/>
            <a:ext cx="4265612" cy="535622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</a:t>
            </a:r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62101" y="0"/>
            <a:ext cx="6024563" cy="838200"/>
          </a:xfrm>
        </p:spPr>
        <p:txBody>
          <a:bodyPr/>
          <a:lstStyle>
            <a:lvl1pPr>
              <a:defRPr sz="2800" i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165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62101" y="0"/>
            <a:ext cx="6024563" cy="838200"/>
          </a:xfrm>
        </p:spPr>
        <p:txBody>
          <a:bodyPr/>
          <a:lstStyle>
            <a:lvl1pPr>
              <a:defRPr sz="2800" i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7818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10008551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62101" y="0"/>
            <a:ext cx="602456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6" y="1222377"/>
            <a:ext cx="8683625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53" name="Text Box 29"/>
          <p:cNvSpPr txBox="1">
            <a:spLocks noChangeArrowheads="1"/>
          </p:cNvSpPr>
          <p:nvPr userDrawn="1"/>
        </p:nvSpPr>
        <p:spPr bwMode="blackWhite">
          <a:xfrm>
            <a:off x="8772949" y="6619876"/>
            <a:ext cx="372218" cy="24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fld id="{0AFB21A6-1D40-4096-A133-8847AE6BD6F8}" type="slidenum">
              <a:rPr lang="en-US" sz="1200" b="1">
                <a:solidFill>
                  <a:srgbClr val="110189"/>
                </a:solidFill>
                <a:latin typeface="+mn-lt"/>
                <a:cs typeface="+mn-cs"/>
              </a:rPr>
              <a:pPr algn="ctr" fontAlgn="auto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b="1">
              <a:solidFill>
                <a:srgbClr val="110189"/>
              </a:solidFill>
              <a:latin typeface="+mn-lt"/>
              <a:cs typeface="+mn-cs"/>
            </a:endParaRPr>
          </a:p>
        </p:txBody>
      </p:sp>
      <p:pic>
        <p:nvPicPr>
          <p:cNvPr id="1029" name="Picture 22" descr="cusffc-2x2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013" y="100013"/>
            <a:ext cx="9144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4" name="Rectangle 62"/>
          <p:cNvSpPr>
            <a:spLocks noChangeArrowheads="1"/>
          </p:cNvSpPr>
          <p:nvPr userDrawn="1"/>
        </p:nvSpPr>
        <p:spPr bwMode="auto">
          <a:xfrm>
            <a:off x="0" y="6629400"/>
            <a:ext cx="8839200" cy="95250"/>
          </a:xfrm>
          <a:prstGeom prst="rect">
            <a:avLst/>
          </a:prstGeom>
          <a:solidFill>
            <a:srgbClr val="000066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1800" b="1" i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7" name="Rectangle 61"/>
          <p:cNvSpPr>
            <a:spLocks noChangeArrowheads="1"/>
          </p:cNvSpPr>
          <p:nvPr userDrawn="1"/>
        </p:nvSpPr>
        <p:spPr bwMode="auto">
          <a:xfrm>
            <a:off x="0" y="6781800"/>
            <a:ext cx="9144000" cy="76200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50000">
                <a:srgbClr val="FFCC00"/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lin ang="27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1800" b="1" i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8" name="Rectangle 63"/>
          <p:cNvSpPr>
            <a:spLocks noChangeArrowheads="1"/>
          </p:cNvSpPr>
          <p:nvPr userDrawn="1"/>
        </p:nvSpPr>
        <p:spPr bwMode="auto">
          <a:xfrm>
            <a:off x="0" y="1027113"/>
            <a:ext cx="9144000" cy="95250"/>
          </a:xfrm>
          <a:prstGeom prst="rect">
            <a:avLst/>
          </a:prstGeom>
          <a:solidFill>
            <a:srgbClr val="000066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1800" b="1" i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9" name="Rectangle 64"/>
          <p:cNvSpPr>
            <a:spLocks noChangeArrowheads="1"/>
          </p:cNvSpPr>
          <p:nvPr userDrawn="1"/>
        </p:nvSpPr>
        <p:spPr bwMode="auto">
          <a:xfrm>
            <a:off x="0" y="1179513"/>
            <a:ext cx="9144000" cy="76200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50000">
                <a:srgbClr val="FFCC00"/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lin ang="270000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1800" b="1" i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97809" y="58098"/>
            <a:ext cx="928048" cy="9461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4078442" y="6397323"/>
            <a:ext cx="1321196" cy="27699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9900"/>
                </a:solidFill>
                <a:cs typeface="Arial" charset="0"/>
              </a:rPr>
              <a:t>UNCLASSIFIED</a:t>
            </a:r>
          </a:p>
        </p:txBody>
      </p:sp>
      <p:sp>
        <p:nvSpPr>
          <p:cNvPr id="19" name="Text Box 51"/>
          <p:cNvSpPr txBox="1">
            <a:spLocks noChangeArrowheads="1"/>
          </p:cNvSpPr>
          <p:nvPr userDrawn="1"/>
        </p:nvSpPr>
        <p:spPr bwMode="auto">
          <a:xfrm>
            <a:off x="454848" y="6583562"/>
            <a:ext cx="2522941" cy="215444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  <a:effectLst/>
        </p:spPr>
        <p:txBody>
          <a:bodyPr wrap="square" tIns="0" bIns="0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14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Naval Information Forces</a:t>
            </a:r>
          </a:p>
        </p:txBody>
      </p:sp>
      <p:pic>
        <p:nvPicPr>
          <p:cNvPr id="14" name="Content Placeholder 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9341" y="43599"/>
            <a:ext cx="941832" cy="94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4" y="15875"/>
            <a:ext cx="998538" cy="99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231775" indent="-231775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C27FB-5FEE-484F-A5DB-901DB9417663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85119-DAA0-406C-A324-595D04DC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0876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webp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odcui.mil/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62467" y="338667"/>
            <a:ext cx="8602133" cy="6189133"/>
          </a:xfrm>
          <a:prstGeom prst="rect">
            <a:avLst/>
          </a:prstGeom>
          <a:noFill/>
          <a:ln w="412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9" y="575974"/>
            <a:ext cx="5726854" cy="5726854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7" name="Rectangle 6"/>
          <p:cNvSpPr/>
          <p:nvPr/>
        </p:nvSpPr>
        <p:spPr>
          <a:xfrm rot="20996617">
            <a:off x="893879" y="4522781"/>
            <a:ext cx="7385752" cy="15542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5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low Solid Italic" panose="04030604020F02020D02" pitchFamily="82" charset="0"/>
              </a:rPr>
              <a:t>Fundamentals</a:t>
            </a:r>
            <a:endParaRPr lang="en-US" sz="9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low Solid Italic" panose="04030604020F02020D02" pitchFamily="8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577" y="5375848"/>
            <a:ext cx="1420039" cy="14228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2" y="64401"/>
            <a:ext cx="1493466" cy="149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4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733" y="2264832"/>
            <a:ext cx="3244732" cy="328628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8626" y="1308102"/>
            <a:ext cx="7158038" cy="5194300"/>
          </a:xfrm>
        </p:spPr>
        <p:txBody>
          <a:bodyPr/>
          <a:lstStyle/>
          <a:p>
            <a:r>
              <a:rPr lang="en-US" b="0" dirty="0" smtClean="0"/>
              <a:t>The enabling </a:t>
            </a:r>
            <a:r>
              <a:rPr lang="en-US" b="0" dirty="0"/>
              <a:t>vehicle for </a:t>
            </a:r>
            <a:r>
              <a:rPr lang="en-US" dirty="0"/>
              <a:t>OPSEC analysis and </a:t>
            </a:r>
            <a:r>
              <a:rPr lang="en-US" dirty="0" smtClean="0"/>
              <a:t>employment</a:t>
            </a:r>
            <a:r>
              <a:rPr lang="en-US" b="0" dirty="0" smtClean="0"/>
              <a:t>, allowing </a:t>
            </a:r>
            <a:r>
              <a:rPr lang="en-US" b="0" dirty="0"/>
              <a:t>for the integration and mutual support of all traditional security disciplines </a:t>
            </a:r>
            <a:r>
              <a:rPr lang="en-US" b="0" dirty="0" smtClean="0"/>
              <a:t>such as</a:t>
            </a:r>
          </a:p>
          <a:p>
            <a:pPr lvl="1"/>
            <a:r>
              <a:rPr lang="en-US" b="0" dirty="0" smtClean="0"/>
              <a:t>Physical</a:t>
            </a:r>
          </a:p>
          <a:p>
            <a:pPr lvl="1"/>
            <a:r>
              <a:rPr lang="en-US" b="0" dirty="0" smtClean="0"/>
              <a:t>Information</a:t>
            </a:r>
          </a:p>
          <a:p>
            <a:pPr lvl="1"/>
            <a:r>
              <a:rPr lang="en-US" b="0" dirty="0" smtClean="0"/>
              <a:t>Cyber</a:t>
            </a:r>
          </a:p>
          <a:p>
            <a:pPr lvl="1"/>
            <a:r>
              <a:rPr lang="en-US" b="0" dirty="0" smtClean="0"/>
              <a:t>Personnel</a:t>
            </a:r>
          </a:p>
          <a:p>
            <a:pPr lvl="1"/>
            <a:r>
              <a:rPr lang="en-US" b="0" dirty="0" smtClean="0"/>
              <a:t>Technical</a:t>
            </a:r>
          </a:p>
          <a:p>
            <a:pPr lvl="1"/>
            <a:endParaRPr 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Links </a:t>
            </a:r>
            <a:r>
              <a:rPr lang="en-US" sz="2000" b="0" dirty="0"/>
              <a:t>to other IRCs </a:t>
            </a:r>
            <a:r>
              <a:rPr lang="en-US" sz="2000" b="0" dirty="0" smtClean="0"/>
              <a:t>such as </a:t>
            </a:r>
          </a:p>
          <a:p>
            <a:pPr marL="746125" lvl="2" indent="-285750">
              <a:buFont typeface="Arial" panose="020B0604020202020204" pitchFamily="34" charset="0"/>
              <a:buChar char="–"/>
            </a:pPr>
            <a:r>
              <a:rPr lang="en-US" sz="1800" b="0" dirty="0" smtClean="0"/>
              <a:t>Public Affairs (PA)</a:t>
            </a:r>
          </a:p>
          <a:p>
            <a:pPr marL="746125" lvl="2" indent="-285750">
              <a:buFont typeface="Arial" panose="020B0604020202020204" pitchFamily="34" charset="0"/>
              <a:buChar char="–"/>
            </a:pPr>
            <a:r>
              <a:rPr lang="en-US" sz="1800" b="0" dirty="0" smtClean="0"/>
              <a:t>Military Deception (MILDEC)</a:t>
            </a:r>
          </a:p>
          <a:p>
            <a:pPr marL="746125" lvl="2" indent="-285750">
              <a:buFont typeface="Arial" panose="020B0604020202020204" pitchFamily="34" charset="0"/>
              <a:buChar char="–"/>
            </a:pPr>
            <a:r>
              <a:rPr lang="en-US" sz="1800" b="0" dirty="0" smtClean="0"/>
              <a:t>Military Information Support Operations (MISO)</a:t>
            </a:r>
          </a:p>
          <a:p>
            <a:pPr marL="746125" lvl="2" indent="-285750">
              <a:buFont typeface="Arial" panose="020B0604020202020204" pitchFamily="34" charset="0"/>
              <a:buChar char="–"/>
            </a:pPr>
            <a:r>
              <a:rPr lang="en-US" sz="1800" b="0" dirty="0" err="1" smtClean="0"/>
              <a:t>Etc</a:t>
            </a:r>
            <a:endParaRPr lang="en-US" sz="1800" b="0" dirty="0" smtClean="0"/>
          </a:p>
        </p:txBody>
      </p:sp>
      <p:sp>
        <p:nvSpPr>
          <p:cNvPr id="4" name="Title 2"/>
          <p:cNvSpPr txBox="1">
            <a:spLocks noGrp="1"/>
          </p:cNvSpPr>
          <p:nvPr>
            <p:ph type="title"/>
          </p:nvPr>
        </p:nvSpPr>
        <p:spPr bwMode="auto">
          <a:xfrm>
            <a:off x="1562101" y="-1"/>
            <a:ext cx="6024563" cy="103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914400"/>
            <a:r>
              <a:rPr lang="en-US" i="0" dirty="0" smtClean="0">
                <a:latin typeface="+mj-lt"/>
              </a:rPr>
              <a:t>The OPSEC Cycle</a:t>
            </a:r>
            <a:endParaRPr lang="en-US" i="0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367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717" y="2133967"/>
            <a:ext cx="3147283" cy="3174071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28627" y="1350436"/>
            <a:ext cx="5991424" cy="5194300"/>
          </a:xfrm>
        </p:spPr>
        <p:txBody>
          <a:bodyPr/>
          <a:lstStyle/>
          <a:p>
            <a:r>
              <a:rPr lang="en-US" b="0" dirty="0" smtClean="0"/>
              <a:t>Starts with identifying mission </a:t>
            </a:r>
            <a:r>
              <a:rPr lang="en-US" b="0" dirty="0"/>
              <a:t>essential operational aspects </a:t>
            </a:r>
            <a:r>
              <a:rPr lang="en-US" b="0" dirty="0" smtClean="0"/>
              <a:t>(essential secrets) that apply to your command</a:t>
            </a:r>
            <a:endParaRPr lang="en-US" sz="1100" b="0" dirty="0" smtClean="0"/>
          </a:p>
          <a:p>
            <a:pPr marL="739775" lvl="1" indent="-282575">
              <a:buFont typeface="Times New Roman" panose="02020603050405020304" pitchFamily="18" charset="0"/>
              <a:buChar char="−"/>
            </a:pPr>
            <a:endParaRPr lang="en-US" altLang="en-US" sz="1100" dirty="0" smtClean="0">
              <a:latin typeface="Times New Roman" panose="02020603050405020304" pitchFamily="18" charset="0"/>
            </a:endParaRPr>
          </a:p>
          <a:p>
            <a:pPr marL="457200" lvl="1" indent="0" defTabSz="971550">
              <a:buNone/>
              <a:tabLst>
                <a:tab pos="1655763" algn="l"/>
              </a:tabLst>
            </a:pPr>
            <a:r>
              <a:rPr lang="en-US" altLang="en-US" sz="1600" u="sng" dirty="0" smtClean="0"/>
              <a:t>Presence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- </a:t>
            </a:r>
            <a:r>
              <a:rPr lang="en-US" altLang="en-US" sz="1600" dirty="0" smtClean="0"/>
              <a:t>	</a:t>
            </a:r>
            <a:r>
              <a:rPr lang="en-US" altLang="en-US" sz="1600" b="0" dirty="0" smtClean="0"/>
              <a:t>Where </a:t>
            </a:r>
            <a:r>
              <a:rPr lang="en-US" altLang="en-US" sz="1600" b="0" dirty="0"/>
              <a:t>your unit is currently </a:t>
            </a:r>
            <a:r>
              <a:rPr lang="en-US" altLang="en-US" sz="1600" b="0" dirty="0" smtClean="0"/>
              <a:t>located</a:t>
            </a:r>
            <a:endParaRPr lang="en-US" altLang="en-US" sz="1600" b="0" dirty="0"/>
          </a:p>
          <a:p>
            <a:pPr marL="457200" lvl="1" indent="0" defTabSz="1828800">
              <a:buNone/>
              <a:tabLst>
                <a:tab pos="1655763" algn="l"/>
              </a:tabLst>
            </a:pPr>
            <a:r>
              <a:rPr lang="en-US" altLang="en-US" sz="1600" u="sng" dirty="0" smtClean="0"/>
              <a:t>Capability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- 	</a:t>
            </a:r>
            <a:r>
              <a:rPr lang="en-US" altLang="en-US" sz="1600" b="0" dirty="0" smtClean="0"/>
              <a:t>The </a:t>
            </a:r>
            <a:r>
              <a:rPr lang="en-US" altLang="en-US" sz="1600" b="0" dirty="0"/>
              <a:t>unique abilities </a:t>
            </a:r>
            <a:r>
              <a:rPr lang="en-US" altLang="en-US" sz="1600" b="0" dirty="0" smtClean="0"/>
              <a:t>that your unit lends </a:t>
            </a:r>
            <a:r>
              <a:rPr lang="en-US" altLang="en-US" sz="1600" b="0" dirty="0"/>
              <a:t>to </a:t>
            </a:r>
            <a:endParaRPr lang="en-US" altLang="en-US" sz="1600" b="0" dirty="0" smtClean="0"/>
          </a:p>
          <a:p>
            <a:pPr marL="457200" lvl="1" indent="0" defTabSz="1828800">
              <a:buNone/>
              <a:tabLst>
                <a:tab pos="1655763" algn="l"/>
              </a:tabLst>
            </a:pPr>
            <a:r>
              <a:rPr lang="en-US" altLang="en-US" sz="1600" b="0" dirty="0"/>
              <a:t> </a:t>
            </a:r>
            <a:r>
              <a:rPr lang="en-US" altLang="en-US" sz="1600" b="0" dirty="0" smtClean="0"/>
              <a:t>                    the operation</a:t>
            </a:r>
            <a:endParaRPr lang="en-US" altLang="en-US" sz="1600" b="0" dirty="0"/>
          </a:p>
          <a:p>
            <a:pPr marL="457200" lvl="1" indent="0">
              <a:buNone/>
              <a:tabLst>
                <a:tab pos="1655763" algn="l"/>
              </a:tabLst>
            </a:pPr>
            <a:r>
              <a:rPr lang="en-US" altLang="en-US" sz="1600" u="sng" dirty="0" smtClean="0"/>
              <a:t>Strength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- </a:t>
            </a:r>
            <a:r>
              <a:rPr lang="en-US" altLang="en-US" sz="1600" dirty="0" smtClean="0"/>
              <a:t>	</a:t>
            </a:r>
            <a:r>
              <a:rPr lang="en-US" altLang="en-US" sz="1600" b="0" dirty="0" smtClean="0"/>
              <a:t>The </a:t>
            </a:r>
            <a:r>
              <a:rPr lang="en-US" altLang="en-US" sz="1600" b="0" dirty="0"/>
              <a:t>number of units or </a:t>
            </a:r>
            <a:r>
              <a:rPr lang="en-US" altLang="en-US" sz="1600" b="0" dirty="0" smtClean="0"/>
              <a:t>personnel coupled	with the ability </a:t>
            </a:r>
            <a:r>
              <a:rPr lang="en-US" altLang="en-US" sz="1600" b="0" dirty="0"/>
              <a:t>to withstand great force </a:t>
            </a:r>
          </a:p>
          <a:p>
            <a:pPr marL="457200" lvl="1" indent="0" defTabSz="828675">
              <a:buNone/>
            </a:pPr>
            <a:r>
              <a:rPr lang="en-US" altLang="en-US" sz="1600" u="sng" dirty="0" smtClean="0"/>
              <a:t>Intent</a:t>
            </a:r>
            <a:r>
              <a:rPr lang="en-US" altLang="en-US" sz="1600" dirty="0" smtClean="0"/>
              <a:t> -	</a:t>
            </a:r>
            <a:r>
              <a:rPr lang="en-US" altLang="en-US" sz="1600" b="0" dirty="0" smtClean="0"/>
              <a:t>What </a:t>
            </a:r>
            <a:r>
              <a:rPr lang="en-US" altLang="en-US" sz="1600" b="0" dirty="0"/>
              <a:t>your unit plans to do</a:t>
            </a:r>
          </a:p>
          <a:p>
            <a:pPr marL="457200" lvl="1" indent="0">
              <a:buNone/>
            </a:pPr>
            <a:r>
              <a:rPr lang="en-US" altLang="en-US" sz="1600" u="sng" dirty="0" smtClean="0"/>
              <a:t>Readiness</a:t>
            </a:r>
            <a:r>
              <a:rPr lang="en-US" altLang="en-US" sz="1600" dirty="0" smtClean="0"/>
              <a:t> -</a:t>
            </a:r>
            <a:r>
              <a:rPr lang="en-US" altLang="en-US" sz="1600" b="0" dirty="0" smtClean="0"/>
              <a:t> Level </a:t>
            </a:r>
            <a:r>
              <a:rPr lang="en-US" altLang="en-US" sz="1600" b="0" dirty="0"/>
              <a:t>of preparedness to </a:t>
            </a:r>
            <a:r>
              <a:rPr lang="en-US" altLang="en-US" sz="1600" b="0" dirty="0" smtClean="0"/>
              <a:t>execute</a:t>
            </a:r>
            <a:endParaRPr lang="en-US" altLang="en-US" sz="1600" b="0" dirty="0"/>
          </a:p>
          <a:p>
            <a:pPr marL="457200" lvl="1" indent="0" defTabSz="971550">
              <a:buNone/>
              <a:tabLst>
                <a:tab pos="1655763" algn="l"/>
              </a:tabLst>
            </a:pPr>
            <a:r>
              <a:rPr lang="en-US" altLang="en-US" sz="1600" u="sng" dirty="0" smtClean="0"/>
              <a:t>Timing</a:t>
            </a:r>
            <a:r>
              <a:rPr lang="en-US" altLang="en-US" sz="1600" dirty="0" smtClean="0"/>
              <a:t> -</a:t>
            </a:r>
            <a:r>
              <a:rPr lang="en-US" altLang="en-US" sz="1600" b="0" dirty="0" smtClean="0"/>
              <a:t> 	Specific </a:t>
            </a:r>
            <a:r>
              <a:rPr lang="en-US" altLang="en-US" sz="1600" b="0" dirty="0"/>
              <a:t>timelines of events</a:t>
            </a:r>
          </a:p>
          <a:p>
            <a:pPr marL="457200" lvl="1" indent="0" defTabSz="828675">
              <a:buNone/>
            </a:pPr>
            <a:r>
              <a:rPr lang="en-US" altLang="en-US" sz="1600" u="sng" dirty="0" smtClean="0"/>
              <a:t>Location</a:t>
            </a:r>
            <a:r>
              <a:rPr lang="en-US" altLang="en-US" sz="1600" dirty="0" smtClean="0"/>
              <a:t> -</a:t>
            </a:r>
            <a:r>
              <a:rPr lang="en-US" altLang="en-US" sz="1600" b="0" dirty="0" smtClean="0"/>
              <a:t> 	Where </a:t>
            </a:r>
            <a:r>
              <a:rPr lang="en-US" altLang="en-US" sz="1600" b="0" dirty="0"/>
              <a:t>your unit will </a:t>
            </a:r>
            <a:r>
              <a:rPr lang="en-US" altLang="en-US" sz="1600" b="0" dirty="0" smtClean="0"/>
              <a:t>deploy to</a:t>
            </a:r>
            <a:endParaRPr lang="en-US" altLang="en-US" sz="1600" b="0" dirty="0"/>
          </a:p>
          <a:p>
            <a:pPr marL="457200" lvl="1" indent="0" defTabSz="971550">
              <a:buNone/>
              <a:tabLst>
                <a:tab pos="1655763" algn="l"/>
              </a:tabLst>
            </a:pPr>
            <a:r>
              <a:rPr lang="en-US" altLang="en-US" sz="1600" u="sng" dirty="0" smtClean="0"/>
              <a:t>Method</a:t>
            </a:r>
            <a:r>
              <a:rPr lang="en-US" altLang="en-US" sz="1600" dirty="0" smtClean="0"/>
              <a:t> -</a:t>
            </a:r>
            <a:r>
              <a:rPr lang="en-US" altLang="en-US" sz="1600" b="0" dirty="0" smtClean="0"/>
              <a:t> 	The </a:t>
            </a:r>
            <a:r>
              <a:rPr lang="en-US" altLang="en-US" sz="1600" b="0" dirty="0"/>
              <a:t>way the mission will </a:t>
            </a:r>
            <a:r>
              <a:rPr lang="en-US" altLang="en-US" sz="1600" b="0" dirty="0" smtClean="0"/>
              <a:t>be executed</a:t>
            </a:r>
            <a:endParaRPr lang="en-US" altLang="en-US" sz="1100" b="0" dirty="0" smtClean="0"/>
          </a:p>
          <a:p>
            <a:pPr lvl="1">
              <a:buFont typeface="Times New Roman" panose="02020603050405020304" pitchFamily="18" charset="0"/>
              <a:buChar char="−"/>
            </a:pPr>
            <a:endParaRPr lang="en-US" altLang="en-US" sz="1100" b="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en-US" sz="2000" b="0" dirty="0" smtClean="0"/>
              <a:t>Information supporting applicable essential secrets shall be considered critical information.</a:t>
            </a:r>
            <a:endParaRPr lang="en-US" altLang="en-US" sz="2000" b="0" dirty="0"/>
          </a:p>
          <a:p>
            <a:pPr lvl="1"/>
            <a:endParaRPr lang="en-US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2101" y="0"/>
            <a:ext cx="6024563" cy="1041400"/>
          </a:xfrm>
        </p:spPr>
        <p:txBody>
          <a:bodyPr/>
          <a:lstStyle/>
          <a:p>
            <a:r>
              <a:rPr lang="en-US" dirty="0" smtClean="0"/>
              <a:t>Identify Critical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59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7133" y="1316570"/>
            <a:ext cx="8441267" cy="5194300"/>
          </a:xfrm>
        </p:spPr>
        <p:txBody>
          <a:bodyPr/>
          <a:lstStyle/>
          <a:p>
            <a:r>
              <a:rPr lang="en-US" sz="1800" u="sng" dirty="0"/>
              <a:t>Critical information</a:t>
            </a:r>
            <a:r>
              <a:rPr lang="en-US" sz="1800" b="0" u="sng" dirty="0"/>
              <a:t> </a:t>
            </a:r>
            <a:r>
              <a:rPr lang="en-US" sz="1800" b="0" dirty="0"/>
              <a:t>is </a:t>
            </a:r>
            <a:r>
              <a:rPr lang="en-US" sz="1800" b="0" dirty="0" smtClean="0"/>
              <a:t>unclassified information </a:t>
            </a:r>
            <a:r>
              <a:rPr lang="en-US" sz="1800" b="0" dirty="0"/>
              <a:t>about friendly </a:t>
            </a:r>
            <a:r>
              <a:rPr lang="en-US" sz="1800" b="0" dirty="0" smtClean="0"/>
              <a:t>activities</a:t>
            </a:r>
            <a:r>
              <a:rPr lang="en-US" sz="1800" b="0" dirty="0"/>
              <a:t>, that the </a:t>
            </a:r>
            <a:r>
              <a:rPr lang="en-US" sz="1800" b="0" dirty="0" smtClean="0"/>
              <a:t>adversary seeks </a:t>
            </a:r>
            <a:r>
              <a:rPr lang="en-US" sz="1800" b="0" dirty="0"/>
              <a:t>to </a:t>
            </a:r>
            <a:r>
              <a:rPr lang="en-US" sz="1800" b="0" dirty="0" smtClean="0"/>
              <a:t>use against us. </a:t>
            </a:r>
          </a:p>
          <a:p>
            <a:pPr lvl="1"/>
            <a:r>
              <a:rPr lang="en-US" b="0" dirty="0" smtClean="0"/>
              <a:t>Such </a:t>
            </a:r>
            <a:r>
              <a:rPr lang="en-US" b="0" dirty="0"/>
              <a:t>information, </a:t>
            </a:r>
            <a:r>
              <a:rPr lang="en-US" b="0" i="1" dirty="0"/>
              <a:t>if revealed to the adversary</a:t>
            </a:r>
            <a:r>
              <a:rPr lang="en-US" b="0" dirty="0"/>
              <a:t>, may prevent or complicate </a:t>
            </a:r>
            <a:r>
              <a:rPr lang="en-US" b="0" dirty="0" smtClean="0"/>
              <a:t>mission accomplishment</a:t>
            </a:r>
            <a:r>
              <a:rPr lang="en-US" b="0" dirty="0"/>
              <a:t>, reduce mission effectiveness, damage friendly force resources, or cause loss of life</a:t>
            </a:r>
            <a:r>
              <a:rPr lang="en-US" b="0" dirty="0" smtClean="0"/>
              <a:t>.</a:t>
            </a:r>
            <a:endParaRPr lang="en-US" sz="1100" b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1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u="sng" dirty="0" smtClean="0"/>
              <a:t>Indicators</a:t>
            </a:r>
            <a:r>
              <a:rPr lang="en-US" dirty="0" smtClean="0"/>
              <a:t> </a:t>
            </a:r>
            <a:r>
              <a:rPr lang="en-US" b="0" dirty="0"/>
              <a:t>are friendly detectable actions and open-source information that can be interpreted or pieced together </a:t>
            </a:r>
            <a:r>
              <a:rPr lang="en-US" b="0" dirty="0" smtClean="0"/>
              <a:t>to allow </a:t>
            </a:r>
            <a:r>
              <a:rPr lang="en-US" b="0" dirty="0"/>
              <a:t>the adversary to obtain critical information or to identify friendly force vulnerabilities</a:t>
            </a:r>
            <a:r>
              <a:rPr lang="en-US" b="0" dirty="0" smtClean="0"/>
              <a:t>.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00" b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00" b="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00" b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00" b="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00" b="0" dirty="0"/>
          </a:p>
          <a:p>
            <a:pPr marL="803275" lvl="2" indent="-342900">
              <a:buFont typeface="Arial" panose="020B0604020202020204" pitchFamily="34" charset="0"/>
              <a:buChar char="−"/>
            </a:pPr>
            <a:r>
              <a:rPr lang="en-US" sz="1800" dirty="0" smtClean="0"/>
              <a:t>Indicator Characteristics</a:t>
            </a:r>
          </a:p>
          <a:p>
            <a:pPr marL="1260475" lvl="3" indent="-342900">
              <a:buFont typeface="Arial" panose="020B0604020202020204" pitchFamily="34" charset="0"/>
              <a:buChar char="•"/>
            </a:pPr>
            <a:r>
              <a:rPr lang="en-US" sz="1600" b="1" u="sng" dirty="0" smtClean="0"/>
              <a:t>Signatures</a:t>
            </a:r>
            <a:r>
              <a:rPr lang="en-US" sz="1600" dirty="0" smtClean="0"/>
              <a:t> are characteristics </a:t>
            </a:r>
            <a:r>
              <a:rPr lang="en-US" sz="1600" dirty="0"/>
              <a:t>of </a:t>
            </a:r>
            <a:r>
              <a:rPr lang="en-US" sz="1600" dirty="0" smtClean="0"/>
              <a:t>indicators </a:t>
            </a:r>
            <a:r>
              <a:rPr lang="en-US" sz="1600" dirty="0"/>
              <a:t>that makes </a:t>
            </a:r>
            <a:r>
              <a:rPr lang="en-US" sz="1600" dirty="0" smtClean="0"/>
              <a:t>them </a:t>
            </a:r>
            <a:r>
              <a:rPr lang="en-US" sz="1600" dirty="0"/>
              <a:t>identifiable or </a:t>
            </a:r>
            <a:r>
              <a:rPr lang="en-US" sz="1600" dirty="0" smtClean="0"/>
              <a:t>cause them </a:t>
            </a:r>
            <a:r>
              <a:rPr lang="en-US" sz="1600" dirty="0"/>
              <a:t>to stand out</a:t>
            </a:r>
            <a:r>
              <a:rPr lang="en-US" sz="1600" dirty="0" smtClean="0"/>
              <a:t>.</a:t>
            </a:r>
          </a:p>
          <a:p>
            <a:pPr marL="1260475" lvl="3" indent="-342900">
              <a:buFont typeface="Arial" panose="020B0604020202020204" pitchFamily="34" charset="0"/>
              <a:buChar char="•"/>
            </a:pPr>
            <a:r>
              <a:rPr lang="en-US" sz="1600" b="1" u="sng" dirty="0"/>
              <a:t>Association</a:t>
            </a:r>
            <a:r>
              <a:rPr lang="en-US" sz="1600" b="1" dirty="0"/>
              <a:t>s</a:t>
            </a:r>
            <a:r>
              <a:rPr lang="en-US" sz="1600" dirty="0"/>
              <a:t> are relationships </a:t>
            </a:r>
            <a:r>
              <a:rPr lang="en-US" sz="1600" dirty="0" smtClean="0"/>
              <a:t>of indicators </a:t>
            </a:r>
            <a:r>
              <a:rPr lang="en-US" sz="1600" dirty="0"/>
              <a:t>to other information or activities</a:t>
            </a:r>
            <a:r>
              <a:rPr lang="en-US" sz="1600" dirty="0" smtClean="0"/>
              <a:t>.</a:t>
            </a:r>
          </a:p>
          <a:p>
            <a:pPr marL="1260475" lvl="3" indent="-342900">
              <a:buFont typeface="Arial" panose="020B0604020202020204" pitchFamily="34" charset="0"/>
              <a:buChar char="•"/>
            </a:pPr>
            <a:r>
              <a:rPr lang="en-US" sz="1600" b="1" u="sng" dirty="0"/>
              <a:t>Profiles</a:t>
            </a:r>
            <a:r>
              <a:rPr lang="en-US" sz="1600" dirty="0"/>
              <a:t> of activity are the summation of all signatures and associations</a:t>
            </a:r>
            <a:r>
              <a:rPr lang="en-US" sz="1600" dirty="0" smtClean="0"/>
              <a:t>.</a:t>
            </a:r>
          </a:p>
          <a:p>
            <a:pPr marL="1260475" lvl="3" indent="-342900">
              <a:buFont typeface="Arial" panose="020B0604020202020204" pitchFamily="34" charset="0"/>
              <a:buChar char="•"/>
            </a:pPr>
            <a:r>
              <a:rPr lang="en-US" sz="1600" b="1" u="sng" dirty="0"/>
              <a:t>Contrasts</a:t>
            </a:r>
            <a:r>
              <a:rPr lang="en-US" sz="1600" dirty="0"/>
              <a:t> are the changes and deviations from a standard profile</a:t>
            </a:r>
            <a:r>
              <a:rPr lang="en-US" sz="1600" dirty="0" smtClean="0"/>
              <a:t>.</a:t>
            </a:r>
          </a:p>
          <a:p>
            <a:pPr marL="1260475" lvl="3" indent="-342900">
              <a:buFont typeface="Arial" panose="020B0604020202020204" pitchFamily="34" charset="0"/>
              <a:buChar char="•"/>
            </a:pPr>
            <a:r>
              <a:rPr lang="en-US" sz="1600" b="1" u="sng" dirty="0"/>
              <a:t>Exposure</a:t>
            </a:r>
            <a:r>
              <a:rPr lang="en-US" sz="1600" dirty="0"/>
              <a:t> of an indicator is a characteristic that refers to when and how long an indicator is observable.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562101" y="-1"/>
            <a:ext cx="6024563" cy="1024467"/>
          </a:xfrm>
        </p:spPr>
        <p:txBody>
          <a:bodyPr/>
          <a:lstStyle/>
          <a:p>
            <a:r>
              <a:rPr lang="en-US" dirty="0" smtClean="0"/>
              <a:t>Identify Critical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7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467" y="1811865"/>
            <a:ext cx="3598333" cy="362857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8627" y="1236137"/>
            <a:ext cx="5972174" cy="4995333"/>
          </a:xfrm>
        </p:spPr>
        <p:txBody>
          <a:bodyPr/>
          <a:lstStyle/>
          <a:p>
            <a:r>
              <a:rPr lang="en-US" dirty="0" smtClean="0"/>
              <a:t>New technology </a:t>
            </a:r>
            <a:r>
              <a:rPr lang="en-US" b="0" dirty="0" smtClean="0"/>
              <a:t>improving the command defensive posture, not already disclosed in </a:t>
            </a:r>
            <a:r>
              <a:rPr lang="en-US" b="0" dirty="0"/>
              <a:t>P</a:t>
            </a:r>
            <a:r>
              <a:rPr lang="en-US" b="0" dirty="0" smtClean="0"/>
              <a:t>ublicly </a:t>
            </a:r>
            <a:r>
              <a:rPr lang="en-US" b="0" dirty="0"/>
              <a:t>A</a:t>
            </a:r>
            <a:r>
              <a:rPr lang="en-US" b="0" dirty="0" smtClean="0"/>
              <a:t>vailable Information (PAI) domain.</a:t>
            </a:r>
          </a:p>
          <a:p>
            <a:pPr marL="0" indent="0">
              <a:buNone/>
            </a:pPr>
            <a:endParaRPr lang="en-US" sz="100" b="0" dirty="0"/>
          </a:p>
          <a:p>
            <a:pPr marL="0" indent="0">
              <a:buNone/>
            </a:pPr>
            <a:endParaRPr lang="en-US" sz="100" b="0" dirty="0" smtClean="0"/>
          </a:p>
          <a:p>
            <a:pPr marL="0" indent="0">
              <a:buNone/>
            </a:pPr>
            <a:r>
              <a:rPr lang="en-US" sz="100" b="0" dirty="0"/>
              <a:t>	</a:t>
            </a:r>
            <a:r>
              <a:rPr lang="en-US" b="0" dirty="0" smtClean="0"/>
              <a:t>Supports Essential Secret – </a:t>
            </a:r>
          </a:p>
          <a:p>
            <a:pPr marL="0" indent="0">
              <a:buNone/>
            </a:pPr>
            <a:r>
              <a:rPr lang="en-US" b="0" dirty="0"/>
              <a:t> </a:t>
            </a:r>
            <a:r>
              <a:rPr lang="en-US" b="0" dirty="0" smtClean="0"/>
              <a:t>                        </a:t>
            </a:r>
            <a:r>
              <a:rPr lang="en-US" dirty="0" smtClean="0">
                <a:solidFill>
                  <a:srgbClr val="FF0000"/>
                </a:solidFill>
              </a:rPr>
              <a:t>Capability</a:t>
            </a:r>
            <a:r>
              <a:rPr lang="en-US" dirty="0" smtClean="0"/>
              <a:t>  </a:t>
            </a:r>
            <a:endParaRPr lang="en-US" dirty="0"/>
          </a:p>
          <a:p>
            <a:pPr marL="0" indent="0">
              <a:buNone/>
            </a:pPr>
            <a:endParaRPr lang="en-US" sz="1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0" dirty="0" smtClean="0">
              <a:solidFill>
                <a:srgbClr val="FF0000"/>
              </a:solidFill>
            </a:endParaRPr>
          </a:p>
          <a:p>
            <a:r>
              <a:rPr lang="en-US" dirty="0"/>
              <a:t>43% of the crew </a:t>
            </a:r>
            <a:r>
              <a:rPr lang="en-US" dirty="0" smtClean="0"/>
              <a:t>inflicted </a:t>
            </a:r>
            <a:r>
              <a:rPr lang="en-US" dirty="0"/>
              <a:t>by </a:t>
            </a:r>
            <a:r>
              <a:rPr lang="en-US" dirty="0" smtClean="0"/>
              <a:t>biological contaminant. </a:t>
            </a:r>
          </a:p>
          <a:p>
            <a:pPr marL="0" indent="0">
              <a:buNone/>
            </a:pPr>
            <a:r>
              <a:rPr lang="en-US" b="0" dirty="0"/>
              <a:t>	</a:t>
            </a:r>
            <a:r>
              <a:rPr lang="en-US" b="0" dirty="0" smtClean="0"/>
              <a:t>Supports Essential Secret – </a:t>
            </a:r>
          </a:p>
          <a:p>
            <a:pPr marL="0" indent="0">
              <a:buNone/>
            </a:pPr>
            <a:r>
              <a:rPr lang="en-US" b="0" dirty="0">
                <a:solidFill>
                  <a:srgbClr val="FF0000"/>
                </a:solidFill>
              </a:rPr>
              <a:t> </a:t>
            </a:r>
            <a:r>
              <a:rPr lang="en-US" b="0" dirty="0" smtClean="0">
                <a:solidFill>
                  <a:srgbClr val="FF0000"/>
                </a:solidFill>
              </a:rPr>
              <a:t>               </a:t>
            </a:r>
            <a:r>
              <a:rPr lang="en-US" dirty="0" smtClean="0">
                <a:solidFill>
                  <a:srgbClr val="FF0000"/>
                </a:solidFill>
              </a:rPr>
              <a:t>Readiness &amp; </a:t>
            </a:r>
            <a:r>
              <a:rPr lang="en-US" dirty="0">
                <a:solidFill>
                  <a:srgbClr val="FF0000"/>
                </a:solidFill>
              </a:rPr>
              <a:t>Strength </a:t>
            </a:r>
          </a:p>
          <a:p>
            <a:pPr marL="0" indent="0">
              <a:buNone/>
            </a:pPr>
            <a:endParaRPr lang="en-US" sz="100" dirty="0" smtClean="0"/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endParaRPr lang="en-US" sz="100" dirty="0" smtClean="0"/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endParaRPr lang="en-US" sz="100" dirty="0" smtClean="0"/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endParaRPr lang="en-US" sz="100" dirty="0" smtClean="0"/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endParaRPr lang="en-US" sz="100" dirty="0" smtClean="0"/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endParaRPr lang="en-US" sz="100" dirty="0" smtClean="0"/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endParaRPr lang="en-US" sz="100" dirty="0" smtClean="0"/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endParaRPr lang="en-US" sz="100" dirty="0"/>
          </a:p>
          <a:p>
            <a:r>
              <a:rPr lang="en-US" dirty="0" smtClean="0"/>
              <a:t>Amphibious Assault </a:t>
            </a:r>
            <a:r>
              <a:rPr lang="en-US" dirty="0"/>
              <a:t>Rehearsal </a:t>
            </a:r>
            <a:r>
              <a:rPr lang="en-US" b="0" dirty="0" smtClean="0"/>
              <a:t>(situation dependent).  </a:t>
            </a:r>
          </a:p>
          <a:p>
            <a:pPr marL="457200" lvl="1" indent="0">
              <a:buNone/>
            </a:pPr>
            <a:r>
              <a:rPr lang="en-US" sz="2000" b="0" dirty="0" smtClean="0"/>
              <a:t>       Supports </a:t>
            </a:r>
            <a:r>
              <a:rPr lang="en-US" sz="2000" b="0" dirty="0"/>
              <a:t>Essential </a:t>
            </a:r>
            <a:r>
              <a:rPr lang="en-US" sz="2000" b="0" dirty="0" smtClean="0"/>
              <a:t>Secret</a:t>
            </a:r>
            <a:r>
              <a:rPr lang="en-US" sz="2000" dirty="0"/>
              <a:t> </a:t>
            </a:r>
            <a:r>
              <a:rPr lang="en-US" sz="2000" dirty="0" smtClean="0"/>
              <a:t>– </a:t>
            </a:r>
          </a:p>
          <a:p>
            <a:pPr marL="457200" lvl="1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             </a:t>
            </a:r>
            <a:r>
              <a:rPr lang="en-US" sz="2000" dirty="0" smtClean="0">
                <a:solidFill>
                  <a:srgbClr val="FF0000"/>
                </a:solidFill>
              </a:rPr>
              <a:t>Intent</a:t>
            </a:r>
            <a:r>
              <a:rPr lang="en-US" sz="2000" dirty="0" smtClean="0"/>
              <a:t>  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562101" y="-1"/>
            <a:ext cx="6024563" cy="1024467"/>
          </a:xfrm>
        </p:spPr>
        <p:txBody>
          <a:bodyPr/>
          <a:lstStyle/>
          <a:p>
            <a:r>
              <a:rPr lang="en-US" dirty="0" smtClean="0"/>
              <a:t>Critical Information Examples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596893" y="2311405"/>
            <a:ext cx="753533" cy="558798"/>
          </a:xfrm>
          <a:prstGeom prst="rightArrow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596894" y="3945470"/>
            <a:ext cx="753533" cy="558798"/>
          </a:xfrm>
          <a:prstGeom prst="rightArrow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96893" y="5672672"/>
            <a:ext cx="753533" cy="558798"/>
          </a:xfrm>
          <a:prstGeom prst="rightArrow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2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8627" y="1295395"/>
            <a:ext cx="8283574" cy="5003800"/>
          </a:xfrm>
        </p:spPr>
        <p:txBody>
          <a:bodyPr/>
          <a:lstStyle/>
          <a:p>
            <a:r>
              <a:rPr lang="en-US" dirty="0" smtClean="0"/>
              <a:t>For the majority of command missions/operations:</a:t>
            </a:r>
          </a:p>
          <a:p>
            <a:pPr lvl="1"/>
            <a:r>
              <a:rPr lang="en-US" b="0" dirty="0" smtClean="0"/>
              <a:t>If the information you are considering “critical” does not support any of the essential secrets, then it is usually </a:t>
            </a:r>
            <a:r>
              <a:rPr lang="en-US" b="0" i="1" dirty="0" smtClean="0"/>
              <a:t>not</a:t>
            </a:r>
            <a:r>
              <a:rPr lang="en-US" b="0" dirty="0" smtClean="0"/>
              <a:t> critical information and is not added to the command critical information list (CIL). </a:t>
            </a:r>
          </a:p>
          <a:p>
            <a:pPr lvl="1"/>
            <a:endParaRPr lang="en-US" sz="100" b="0" dirty="0"/>
          </a:p>
          <a:p>
            <a:pPr lvl="1"/>
            <a:endParaRPr lang="en-US" sz="100" b="0" dirty="0" smtClean="0"/>
          </a:p>
          <a:p>
            <a:pPr lvl="1"/>
            <a:endParaRPr lang="en-US" sz="100" b="0" dirty="0"/>
          </a:p>
          <a:p>
            <a:pPr lvl="1"/>
            <a:endParaRPr lang="en-US" sz="100" b="0" dirty="0" smtClean="0"/>
          </a:p>
          <a:p>
            <a:pPr lvl="1"/>
            <a:endParaRPr lang="en-US" sz="100" b="0" dirty="0"/>
          </a:p>
          <a:p>
            <a:pPr lvl="1"/>
            <a:endParaRPr lang="en-US" sz="100" b="0" dirty="0" smtClean="0"/>
          </a:p>
          <a:p>
            <a:pPr lvl="1"/>
            <a:endParaRPr lang="en-US" sz="100" b="0" dirty="0"/>
          </a:p>
          <a:p>
            <a:pPr lvl="1"/>
            <a:endParaRPr lang="en-US" sz="100" b="0" dirty="0" smtClean="0"/>
          </a:p>
          <a:p>
            <a:pPr lvl="1"/>
            <a:endParaRPr lang="en-US" sz="100" b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Examples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00" dirty="0"/>
          </a:p>
          <a:p>
            <a:pPr>
              <a:buFont typeface="Wingdings" panose="05000000000000000000" pitchFamily="2" charset="2"/>
              <a:buChar char="Ø"/>
            </a:pPr>
            <a:endParaRPr lang="en-US" sz="1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100" dirty="0"/>
          </a:p>
          <a:p>
            <a:pPr>
              <a:buFont typeface="Wingdings" panose="05000000000000000000" pitchFamily="2" charset="2"/>
              <a:buChar char="Ø"/>
            </a:pPr>
            <a:endParaRPr lang="en-US" sz="100" dirty="0" smtClean="0"/>
          </a:p>
          <a:p>
            <a:pPr lvl="1"/>
            <a:r>
              <a:rPr lang="en-US" u="sng" dirty="0" smtClean="0"/>
              <a:t>Personally Identifiable Information (PII</a:t>
            </a:r>
            <a:r>
              <a:rPr lang="en-US" dirty="0" smtClean="0"/>
              <a:t>) </a:t>
            </a:r>
            <a:r>
              <a:rPr lang="en-US" b="0" dirty="0" smtClean="0"/>
              <a:t>– Protected via the PII program and Privacy act </a:t>
            </a:r>
          </a:p>
          <a:p>
            <a:pPr lvl="1"/>
            <a:r>
              <a:rPr lang="en-US" u="sng" dirty="0" smtClean="0"/>
              <a:t>Protected Heath Information (PHI</a:t>
            </a:r>
            <a:r>
              <a:rPr lang="en-US" dirty="0" smtClean="0"/>
              <a:t>) </a:t>
            </a:r>
            <a:r>
              <a:rPr lang="en-US" b="0" dirty="0" smtClean="0"/>
              <a:t>– Protected </a:t>
            </a:r>
            <a:r>
              <a:rPr lang="en-US" b="0" dirty="0"/>
              <a:t>via </a:t>
            </a:r>
            <a:r>
              <a:rPr lang="en-US" b="0" dirty="0" smtClean="0"/>
              <a:t>the </a:t>
            </a:r>
            <a:r>
              <a:rPr lang="en-US" b="0" dirty="0"/>
              <a:t>Health Insurance Portability and Accountability </a:t>
            </a:r>
            <a:r>
              <a:rPr lang="en-US" b="0" dirty="0" smtClean="0"/>
              <a:t>Act (HIPPA)</a:t>
            </a:r>
          </a:p>
          <a:p>
            <a:pPr lvl="1"/>
            <a:r>
              <a:rPr lang="en-US" i="1" dirty="0" smtClean="0"/>
              <a:t>All</a:t>
            </a:r>
            <a:r>
              <a:rPr lang="en-US" dirty="0" smtClean="0"/>
              <a:t> </a:t>
            </a:r>
            <a:r>
              <a:rPr lang="en-US" u="sng" dirty="0" smtClean="0"/>
              <a:t>Controlled Unclassified Information (CUI)</a:t>
            </a:r>
            <a:r>
              <a:rPr lang="en-US" dirty="0" smtClean="0"/>
              <a:t> </a:t>
            </a:r>
            <a:r>
              <a:rPr lang="en-US" b="0" dirty="0" smtClean="0"/>
              <a:t>– Protected via the CUI program consistent </a:t>
            </a:r>
            <a:r>
              <a:rPr lang="en-US" b="0" dirty="0"/>
              <a:t>with applicable laws, regulations and government wide </a:t>
            </a:r>
            <a:r>
              <a:rPr lang="en-US" b="0" dirty="0" smtClean="0"/>
              <a:t>policies. (</a:t>
            </a:r>
            <a:r>
              <a:rPr lang="en-US" b="0" dirty="0" smtClean="0">
                <a:hlinkClick r:id="rId2"/>
              </a:rPr>
              <a:t>www.dodcui.mil</a:t>
            </a:r>
            <a:r>
              <a:rPr lang="en-US" b="0" dirty="0" smtClean="0"/>
              <a:t>) </a:t>
            </a:r>
          </a:p>
          <a:p>
            <a:pPr lvl="2"/>
            <a:r>
              <a:rPr lang="en-US" b="1" dirty="0" smtClean="0"/>
              <a:t>OPSEC is a category of CUI (all critical information is CUI, not all CUI is critical information)</a:t>
            </a:r>
          </a:p>
          <a:p>
            <a:pPr lvl="1"/>
            <a:r>
              <a:rPr lang="en-US" u="sng" dirty="0" smtClean="0">
                <a:solidFill>
                  <a:srgbClr val="000082"/>
                </a:solidFill>
              </a:rPr>
              <a:t>Classified information</a:t>
            </a:r>
            <a:r>
              <a:rPr lang="en-US" dirty="0" smtClean="0">
                <a:solidFill>
                  <a:srgbClr val="000082"/>
                </a:solidFill>
              </a:rPr>
              <a:t> </a:t>
            </a:r>
            <a:r>
              <a:rPr lang="en-US" b="0" dirty="0" smtClean="0">
                <a:solidFill>
                  <a:srgbClr val="000082"/>
                </a:solidFill>
              </a:rPr>
              <a:t>– Protected via the DoD Information Security Program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562101" y="-1"/>
            <a:ext cx="6024563" cy="1032933"/>
          </a:xfrm>
        </p:spPr>
        <p:txBody>
          <a:bodyPr/>
          <a:lstStyle/>
          <a:p>
            <a:r>
              <a:rPr lang="en-US" dirty="0" smtClean="0"/>
              <a:t>Usually Not Critical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21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9983" y="1831584"/>
            <a:ext cx="3354017" cy="338255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2101" y="0"/>
            <a:ext cx="6024563" cy="1041400"/>
          </a:xfrm>
        </p:spPr>
        <p:txBody>
          <a:bodyPr/>
          <a:lstStyle/>
          <a:p>
            <a:r>
              <a:rPr lang="en-US" dirty="0" smtClean="0"/>
              <a:t>Analyze Threat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428627" y="1231899"/>
            <a:ext cx="6346642" cy="525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defTabSz="914400"/>
            <a:r>
              <a:rPr lang="en-US" b="0" kern="0" dirty="0" smtClean="0"/>
              <a:t>Our most </a:t>
            </a:r>
            <a:r>
              <a:rPr lang="en-US" b="0" u="sng" kern="0" dirty="0" smtClean="0"/>
              <a:t>capable</a:t>
            </a:r>
            <a:r>
              <a:rPr lang="en-US" b="0" kern="0" dirty="0" smtClean="0"/>
              <a:t> adversaries are highly motivated and </a:t>
            </a:r>
            <a:r>
              <a:rPr lang="en-US" b="0" u="sng" kern="0" dirty="0" smtClean="0"/>
              <a:t>intent</a:t>
            </a:r>
            <a:r>
              <a:rPr lang="en-US" b="0" kern="0" dirty="0" smtClean="0"/>
              <a:t> on collecting information about our military operations, all the time</a:t>
            </a:r>
          </a:p>
          <a:p>
            <a:pPr lvl="1" defTabSz="914400"/>
            <a:r>
              <a:rPr lang="en-US" b="0" kern="0" dirty="0" smtClean="0"/>
              <a:t>Always protect against the Foreign Intelligence Entities (FIEs)</a:t>
            </a:r>
          </a:p>
          <a:p>
            <a:pPr lvl="2" defTabSz="914400"/>
            <a:r>
              <a:rPr lang="en-US" kern="0" dirty="0" smtClean="0"/>
              <a:t>“Be Ready! Don’t Get Ready.”</a:t>
            </a:r>
          </a:p>
          <a:p>
            <a:pPr defTabSz="914400"/>
            <a:r>
              <a:rPr lang="en-US" b="0" kern="0" dirty="0" smtClean="0"/>
              <a:t>Understand collection methods used by our adversaries</a:t>
            </a:r>
          </a:p>
          <a:p>
            <a:pPr lvl="1" defTabSz="914400"/>
            <a:r>
              <a:rPr lang="en-US" u="sng" kern="0" dirty="0" smtClean="0"/>
              <a:t>Open Source Intelligence (OSINT)</a:t>
            </a:r>
          </a:p>
          <a:p>
            <a:pPr lvl="1" defTabSz="914400"/>
            <a:r>
              <a:rPr lang="en-US" u="sng" kern="0" dirty="0" smtClean="0"/>
              <a:t>Signals Intelligence (SIGINT)</a:t>
            </a:r>
          </a:p>
          <a:p>
            <a:pPr lvl="1" defTabSz="914400"/>
            <a:r>
              <a:rPr lang="en-US" u="sng" kern="0" dirty="0" smtClean="0"/>
              <a:t>Human Intelligence (HUMINT)</a:t>
            </a:r>
          </a:p>
          <a:p>
            <a:pPr lvl="1" defTabSz="914400"/>
            <a:r>
              <a:rPr lang="en-US" u="sng" kern="0" dirty="0" smtClean="0"/>
              <a:t>Geospatial Intelligence (GEOINT)</a:t>
            </a:r>
          </a:p>
          <a:p>
            <a:pPr lvl="1" defTabSz="914400"/>
            <a:r>
              <a:rPr lang="en-US" u="sng" kern="0" dirty="0" smtClean="0"/>
              <a:t>Measurement and Signature Intelligence (MASINT)</a:t>
            </a:r>
          </a:p>
          <a:p>
            <a:pPr lvl="1" defTabSz="914400"/>
            <a:r>
              <a:rPr lang="en-US" u="sng" kern="0" dirty="0" smtClean="0"/>
              <a:t>Ubiquities Technical Surveillance (UTS)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00" kern="0" dirty="0" smtClean="0">
              <a:solidFill>
                <a:srgbClr val="000082"/>
              </a:solidFill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kern="0" dirty="0" smtClean="0">
                <a:solidFill>
                  <a:srgbClr val="000082"/>
                </a:solidFill>
              </a:rPr>
              <a:t>Understand adversary </a:t>
            </a:r>
            <a:r>
              <a:rPr lang="en-US" b="0" kern="0" dirty="0">
                <a:solidFill>
                  <a:srgbClr val="000082"/>
                </a:solidFill>
              </a:rPr>
              <a:t>proficiency </a:t>
            </a:r>
            <a:r>
              <a:rPr lang="en-US" b="0" kern="0" dirty="0" smtClean="0">
                <a:solidFill>
                  <a:srgbClr val="000082"/>
                </a:solidFill>
              </a:rPr>
              <a:t>regarding collection methods</a:t>
            </a:r>
            <a:endParaRPr lang="en-US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263279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9667" y="1829820"/>
            <a:ext cx="3344333" cy="3372790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562101" y="-1"/>
            <a:ext cx="6024563" cy="1032933"/>
          </a:xfrm>
        </p:spPr>
        <p:txBody>
          <a:bodyPr/>
          <a:lstStyle/>
          <a:p>
            <a:r>
              <a:rPr lang="en-US" dirty="0" smtClean="0"/>
              <a:t>Analyze Vulnerabilities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428627" y="1231900"/>
            <a:ext cx="6346642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defTabSz="914400"/>
            <a:r>
              <a:rPr lang="en-US" b="0" kern="0" dirty="0"/>
              <a:t>E</a:t>
            </a:r>
            <a:r>
              <a:rPr lang="en-US" b="0" kern="0" dirty="0" smtClean="0"/>
              <a:t>xamining friendly operations </a:t>
            </a:r>
            <a:r>
              <a:rPr lang="en-US" b="0" kern="0" dirty="0"/>
              <a:t>or </a:t>
            </a:r>
            <a:r>
              <a:rPr lang="en-US" b="0" kern="0" dirty="0" smtClean="0"/>
              <a:t>activities – seeking  </a:t>
            </a:r>
            <a:r>
              <a:rPr lang="en-US" b="0" kern="0" dirty="0"/>
              <a:t>ways </a:t>
            </a:r>
            <a:r>
              <a:rPr lang="en-US" b="0" kern="0" dirty="0" smtClean="0"/>
              <a:t>that the </a:t>
            </a:r>
            <a:r>
              <a:rPr lang="en-US" b="0" kern="0" dirty="0"/>
              <a:t>adversary might determine critical information in time to disrupt </a:t>
            </a:r>
            <a:r>
              <a:rPr lang="en-US" b="0" kern="0" dirty="0" smtClean="0"/>
              <a:t>or defeat an </a:t>
            </a:r>
            <a:r>
              <a:rPr lang="en-US" b="0" kern="0" dirty="0"/>
              <a:t>operation or activity</a:t>
            </a:r>
            <a:r>
              <a:rPr lang="en-US" b="0" kern="0" dirty="0" smtClean="0"/>
              <a:t>.</a:t>
            </a:r>
          </a:p>
          <a:p>
            <a:pPr defTabSz="914400"/>
            <a:r>
              <a:rPr lang="en-US" kern="0" dirty="0" smtClean="0"/>
              <a:t>Common Vulnerabilities:</a:t>
            </a:r>
          </a:p>
          <a:p>
            <a:pPr lvl="1" defTabSz="914400"/>
            <a:r>
              <a:rPr lang="en-US" i="1" kern="0" dirty="0" smtClean="0"/>
              <a:t>Lack of awareness or apathy </a:t>
            </a:r>
            <a:r>
              <a:rPr lang="en-US" b="0" kern="0" dirty="0" smtClean="0"/>
              <a:t>regarding:</a:t>
            </a:r>
          </a:p>
          <a:p>
            <a:pPr lvl="2" defTabSz="914400"/>
            <a:r>
              <a:rPr lang="en-US" b="0" kern="0" dirty="0" smtClean="0"/>
              <a:t>Command critical information</a:t>
            </a:r>
          </a:p>
          <a:p>
            <a:pPr lvl="2" defTabSz="914400"/>
            <a:r>
              <a:rPr lang="en-US" b="0" kern="0" dirty="0" smtClean="0"/>
              <a:t>Adversary information collection capabilities</a:t>
            </a:r>
          </a:p>
          <a:p>
            <a:pPr lvl="2" defTabSz="914400"/>
            <a:r>
              <a:rPr lang="en-US" b="0" kern="0" dirty="0" smtClean="0"/>
              <a:t>Elicitation</a:t>
            </a:r>
          </a:p>
          <a:p>
            <a:pPr lvl="2" defTabSz="914400"/>
            <a:r>
              <a:rPr lang="en-US" b="0" kern="0" dirty="0" smtClean="0"/>
              <a:t>Protecting unclassified really not worth the effort</a:t>
            </a:r>
          </a:p>
          <a:p>
            <a:pPr lvl="1" defTabSz="914400"/>
            <a:r>
              <a:rPr lang="en-US" i="1" kern="0" dirty="0" smtClean="0"/>
              <a:t>Unsecure communications </a:t>
            </a:r>
            <a:r>
              <a:rPr lang="en-US" b="0" kern="0" dirty="0" smtClean="0"/>
              <a:t>involving critical information</a:t>
            </a:r>
          </a:p>
          <a:p>
            <a:pPr lvl="1" defTabSz="914400"/>
            <a:r>
              <a:rPr lang="en-US" i="1" kern="0" dirty="0" smtClean="0"/>
              <a:t>Social media </a:t>
            </a:r>
            <a:r>
              <a:rPr lang="en-US" b="0" kern="0" dirty="0" smtClean="0"/>
              <a:t>(official vs personal use)</a:t>
            </a:r>
            <a:endParaRPr lang="en-US" i="1" kern="0" dirty="0" smtClean="0"/>
          </a:p>
          <a:p>
            <a:pPr lvl="1" defTabSz="914400"/>
            <a:r>
              <a:rPr lang="en-US" i="1" kern="0" dirty="0" smtClean="0"/>
              <a:t>Commercial applications</a:t>
            </a:r>
          </a:p>
          <a:p>
            <a:pPr lvl="1" defTabSz="914400"/>
            <a:r>
              <a:rPr lang="en-US" i="1" kern="0" dirty="0" smtClean="0"/>
              <a:t>Trash</a:t>
            </a:r>
          </a:p>
          <a:p>
            <a:pPr lvl="1" defTabSz="914400"/>
            <a:r>
              <a:rPr lang="en-US" i="1" kern="0" dirty="0" smtClean="0"/>
              <a:t>Technology</a:t>
            </a:r>
          </a:p>
          <a:p>
            <a:pPr lvl="1" defTabSz="914400"/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117930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2076" y="1825466"/>
            <a:ext cx="3345666" cy="337413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2101" y="-1"/>
            <a:ext cx="6024563" cy="1024467"/>
          </a:xfrm>
        </p:spPr>
        <p:txBody>
          <a:bodyPr/>
          <a:lstStyle/>
          <a:p>
            <a:r>
              <a:rPr lang="en-US" dirty="0" smtClean="0"/>
              <a:t>Assess Risk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428627" y="1231900"/>
            <a:ext cx="5546660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b="0" dirty="0" smtClean="0"/>
              <a:t>Estimating the </a:t>
            </a:r>
            <a:r>
              <a:rPr lang="en-US" b="0" dirty="0"/>
              <a:t>adversary’s capability to exploit a </a:t>
            </a:r>
            <a:r>
              <a:rPr lang="en-US" b="0" dirty="0" smtClean="0"/>
              <a:t>vulnerability &amp; gain access to critical information, </a:t>
            </a:r>
            <a:r>
              <a:rPr lang="en-US" b="0" dirty="0"/>
              <a:t>and the </a:t>
            </a:r>
            <a:r>
              <a:rPr lang="en-US" b="0" dirty="0" smtClean="0"/>
              <a:t>potential effects that could </a:t>
            </a:r>
            <a:r>
              <a:rPr lang="en-US" b="0" dirty="0"/>
              <a:t>have on an operation</a:t>
            </a:r>
            <a:r>
              <a:rPr lang="en-US" b="0" dirty="0" smtClean="0"/>
              <a:t>.</a:t>
            </a:r>
            <a:endParaRPr lang="en-US" sz="1100" b="0" dirty="0" smtClean="0"/>
          </a:p>
          <a:p>
            <a:pPr marL="0" indent="0" algn="ctr">
              <a:buNone/>
            </a:pPr>
            <a:r>
              <a:rPr lang="en-US" kern="0" dirty="0" smtClean="0"/>
              <a:t>RISK = THREAT </a:t>
            </a:r>
            <a:r>
              <a:rPr lang="en-US" b="0" kern="0" dirty="0" smtClean="0"/>
              <a:t>(capability) </a:t>
            </a:r>
            <a:r>
              <a:rPr lang="en-US" kern="0" dirty="0" smtClean="0"/>
              <a:t>x IMPACT</a:t>
            </a:r>
            <a:r>
              <a:rPr lang="en-US" b="0" kern="0" dirty="0" smtClean="0"/>
              <a:t> (critical information value)</a:t>
            </a:r>
          </a:p>
          <a:p>
            <a:pPr marL="0" indent="0">
              <a:buNone/>
            </a:pPr>
            <a:endParaRPr lang="en-US" sz="100" u="sng" kern="0" dirty="0"/>
          </a:p>
          <a:p>
            <a:pPr marL="0" indent="0">
              <a:buNone/>
            </a:pPr>
            <a:endParaRPr lang="en-US" sz="100" u="sng" kern="0" dirty="0" smtClean="0"/>
          </a:p>
          <a:p>
            <a:pPr marL="0" indent="0">
              <a:buNone/>
            </a:pPr>
            <a:r>
              <a:rPr lang="en-US" u="sng" kern="0" dirty="0" smtClean="0"/>
              <a:t>Example</a:t>
            </a:r>
            <a:endParaRPr lang="en-US" b="0" u="sng" kern="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0" kern="0" dirty="0" smtClean="0"/>
              <a:t>Critical information (CI) rated </a:t>
            </a:r>
            <a:r>
              <a:rPr lang="en-US" b="0" i="1" kern="0" dirty="0" smtClean="0"/>
              <a:t>HIGH</a:t>
            </a:r>
            <a:r>
              <a:rPr lang="en-US" b="0" kern="0" dirty="0" smtClean="0"/>
              <a:t> </a:t>
            </a:r>
            <a:endParaRPr lang="en-US" b="0" kern="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0" kern="0" dirty="0" smtClean="0"/>
              <a:t>CI exposed on social media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0" kern="0" dirty="0" smtClean="0"/>
              <a:t>The adversary’s OSINT capability (threat) is rated </a:t>
            </a:r>
            <a:r>
              <a:rPr lang="en-US" b="0" i="1" kern="0" dirty="0" smtClean="0"/>
              <a:t>HIGH</a:t>
            </a:r>
            <a:r>
              <a:rPr lang="en-US" b="0" kern="0" dirty="0" smtClean="0"/>
              <a:t> </a:t>
            </a:r>
          </a:p>
          <a:p>
            <a:pPr marL="457200" lvl="1" indent="0">
              <a:buNone/>
            </a:pPr>
            <a:r>
              <a:rPr lang="en-US" b="0" kern="0" dirty="0" smtClean="0"/>
              <a:t>  (</a:t>
            </a:r>
            <a:r>
              <a:rPr lang="en-US" kern="0" dirty="0" smtClean="0"/>
              <a:t>Risk = Threat</a:t>
            </a:r>
            <a:r>
              <a:rPr lang="en-US" b="0" kern="0" dirty="0" smtClean="0"/>
              <a:t> x </a:t>
            </a:r>
            <a:r>
              <a:rPr lang="en-US" kern="0" dirty="0" smtClean="0"/>
              <a:t>Impact</a:t>
            </a:r>
            <a:r>
              <a:rPr lang="en-US" b="0" kern="0" dirty="0" smtClean="0"/>
              <a:t>); the Risk is </a:t>
            </a:r>
            <a:r>
              <a:rPr lang="en-US" i="1" u="sng" kern="0" dirty="0" smtClean="0"/>
              <a:t>HIGH</a:t>
            </a:r>
            <a:r>
              <a:rPr lang="en-US" b="0" kern="0" dirty="0" smtClean="0"/>
              <a:t>.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100" b="0" kern="0" dirty="0" smtClean="0"/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100" b="0" kern="0" dirty="0"/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100" b="0" kern="0" dirty="0" smtClean="0"/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100" b="0" kern="0" dirty="0"/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100" b="0" kern="0" dirty="0" smtClean="0"/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000" b="0" kern="0" dirty="0" smtClean="0"/>
              <a:t>Impact can be measured in loss of time, money, and LIVES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8627" y="5973723"/>
            <a:ext cx="7849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i="1" u="sng" dirty="0">
                <a:solidFill>
                  <a:srgbClr val="FF0000"/>
                </a:solidFill>
              </a:rPr>
              <a:t>The Commander determines </a:t>
            </a:r>
            <a:r>
              <a:rPr lang="en-US" sz="2200" b="1" i="1" u="sng" dirty="0" smtClean="0">
                <a:solidFill>
                  <a:srgbClr val="FF0000"/>
                </a:solidFill>
              </a:rPr>
              <a:t>the acceptable </a:t>
            </a:r>
            <a:r>
              <a:rPr lang="en-US" sz="2200" b="1" i="1" u="sng" dirty="0">
                <a:solidFill>
                  <a:srgbClr val="FF0000"/>
                </a:solidFill>
              </a:rPr>
              <a:t>level of risk</a:t>
            </a:r>
            <a:r>
              <a:rPr lang="en-US" sz="22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05529" y="4946875"/>
            <a:ext cx="515406" cy="245532"/>
          </a:xfrm>
          <a:prstGeom prst="rightArrow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8628" y="3259665"/>
            <a:ext cx="5338430" cy="20047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3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6471" y="1830926"/>
            <a:ext cx="3281317" cy="33100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2101" y="-1"/>
            <a:ext cx="6024563" cy="1032933"/>
          </a:xfrm>
        </p:spPr>
        <p:txBody>
          <a:bodyPr/>
          <a:lstStyle/>
          <a:p>
            <a:r>
              <a:rPr lang="en-US" dirty="0" smtClean="0"/>
              <a:t>Apply Countermeasures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428627" y="1325037"/>
            <a:ext cx="5912906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dirty="0" smtClean="0"/>
              <a:t>OPSEC countermeasures </a:t>
            </a:r>
            <a:r>
              <a:rPr lang="en-US" dirty="0"/>
              <a:t>mitigate vulnerabilities in order to </a:t>
            </a:r>
            <a:r>
              <a:rPr lang="en-US" dirty="0" smtClean="0"/>
              <a:t>protect critical information </a:t>
            </a:r>
            <a:r>
              <a:rPr lang="en-US" b="0" dirty="0" smtClean="0"/>
              <a:t>from adversarial exploitation. </a:t>
            </a:r>
          </a:p>
          <a:p>
            <a:endParaRPr lang="en-US" b="0" dirty="0" smtClean="0"/>
          </a:p>
          <a:p>
            <a:r>
              <a:rPr lang="en-US" b="0" dirty="0" smtClean="0"/>
              <a:t>Implemented to reduce risk to levels </a:t>
            </a:r>
            <a:r>
              <a:rPr lang="en-US" b="0" dirty="0"/>
              <a:t> </a:t>
            </a:r>
            <a:r>
              <a:rPr lang="en-US" b="0" dirty="0" smtClean="0"/>
              <a:t>  acceptable by the Commander. </a:t>
            </a:r>
          </a:p>
          <a:p>
            <a:endParaRPr lang="en-US" b="0" kern="0" dirty="0" smtClean="0"/>
          </a:p>
          <a:p>
            <a:r>
              <a:rPr lang="en-US" kern="0" dirty="0" smtClean="0"/>
              <a:t>Considerations:</a:t>
            </a:r>
          </a:p>
          <a:p>
            <a:pPr lvl="1"/>
            <a:r>
              <a:rPr lang="en-US" b="0" kern="0" dirty="0" smtClean="0"/>
              <a:t>Cost (time, money, resources)</a:t>
            </a:r>
          </a:p>
          <a:p>
            <a:pPr lvl="1"/>
            <a:r>
              <a:rPr lang="en-US" b="0" kern="0" dirty="0" smtClean="0"/>
              <a:t>Benefit (Is the juice worth the squeeze?)</a:t>
            </a:r>
          </a:p>
          <a:p>
            <a:pPr lvl="1"/>
            <a:r>
              <a:rPr lang="en-US" b="0" kern="0" dirty="0" smtClean="0"/>
              <a:t>Affect on mission/operation</a:t>
            </a:r>
          </a:p>
          <a:p>
            <a:pPr lvl="2"/>
            <a:r>
              <a:rPr lang="en-US" b="0" kern="0" dirty="0" smtClean="0"/>
              <a:t>Does it slow processes and/or procedures to unacceptable levels?</a:t>
            </a:r>
          </a:p>
          <a:p>
            <a:pPr lvl="2"/>
            <a:r>
              <a:rPr lang="en-US" b="0" kern="0" dirty="0" smtClean="0"/>
              <a:t>Does it create new vulnerabilities?</a:t>
            </a:r>
            <a:endParaRPr lang="en-US" b="0" kern="0" dirty="0"/>
          </a:p>
        </p:txBody>
      </p:sp>
    </p:spTree>
    <p:extLst>
      <p:ext uri="{BB962C8B-B14F-4D97-AF65-F5344CB8AC3E}">
        <p14:creationId xmlns:p14="http://schemas.microsoft.com/office/powerpoint/2010/main" val="315786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7132" y="1640357"/>
            <a:ext cx="3528781" cy="370378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2101" y="0"/>
            <a:ext cx="6024563" cy="1041400"/>
          </a:xfrm>
        </p:spPr>
        <p:txBody>
          <a:bodyPr/>
          <a:lstStyle/>
          <a:p>
            <a:r>
              <a:rPr lang="en-US" dirty="0" smtClean="0"/>
              <a:t>Periodic Assessment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428627" y="1418167"/>
            <a:ext cx="5193240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dirty="0"/>
              <a:t>The OPSEC cycle is a </a:t>
            </a:r>
            <a:r>
              <a:rPr lang="en-US" u="sng" dirty="0"/>
              <a:t>continuous </a:t>
            </a:r>
            <a:r>
              <a:rPr lang="en-US" u="sng" dirty="0" smtClean="0"/>
              <a:t>process</a:t>
            </a:r>
            <a:r>
              <a:rPr lang="en-US" dirty="0" smtClean="0"/>
              <a:t>. </a:t>
            </a:r>
            <a:r>
              <a:rPr lang="en-US" b="0" dirty="0" smtClean="0"/>
              <a:t>It </a:t>
            </a:r>
            <a:r>
              <a:rPr lang="en-US" dirty="0"/>
              <a:t>should </a:t>
            </a:r>
            <a:r>
              <a:rPr lang="en-US" i="1" dirty="0"/>
              <a:t>never</a:t>
            </a:r>
            <a:r>
              <a:rPr lang="en-US" dirty="0"/>
              <a:t> be considered a </a:t>
            </a:r>
            <a:r>
              <a:rPr lang="en-US" dirty="0" smtClean="0"/>
              <a:t>‘one </a:t>
            </a:r>
            <a:r>
              <a:rPr lang="en-US" dirty="0"/>
              <a:t>and </a:t>
            </a:r>
            <a:r>
              <a:rPr lang="en-US" dirty="0" smtClean="0"/>
              <a:t>done’ </a:t>
            </a:r>
            <a:r>
              <a:rPr lang="en-US" dirty="0"/>
              <a:t>requirement</a:t>
            </a:r>
            <a:r>
              <a:rPr lang="en-US" b="0" dirty="0"/>
              <a:t>. </a:t>
            </a:r>
            <a:endParaRPr lang="en-US" b="0" dirty="0" smtClean="0"/>
          </a:p>
          <a:p>
            <a:endParaRPr lang="en-US" b="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b="0" dirty="0" smtClean="0"/>
              <a:t>The operational </a:t>
            </a:r>
            <a:r>
              <a:rPr lang="en-US" b="0" dirty="0"/>
              <a:t>and information </a:t>
            </a:r>
            <a:r>
              <a:rPr lang="en-US" b="0" dirty="0" smtClean="0"/>
              <a:t>environments are </a:t>
            </a:r>
            <a:r>
              <a:rPr lang="en-US" b="0" dirty="0"/>
              <a:t>constantly evolving, requiring commands to assess their </a:t>
            </a:r>
            <a:r>
              <a:rPr lang="en-US" b="0" dirty="0" smtClean="0"/>
              <a:t>OPSEC postures </a:t>
            </a:r>
            <a:r>
              <a:rPr lang="en-US" b="0" dirty="0"/>
              <a:t>continuously to maintain essential secrecy</a:t>
            </a:r>
            <a:r>
              <a:rPr lang="en-US" b="0" dirty="0" smtClean="0"/>
              <a:t>.</a:t>
            </a:r>
          </a:p>
          <a:p>
            <a:pPr marL="0" indent="0" algn="ctr">
              <a:buNone/>
            </a:pPr>
            <a:endParaRPr lang="en-US" b="0" kern="0" dirty="0"/>
          </a:p>
        </p:txBody>
      </p:sp>
      <p:sp>
        <p:nvSpPr>
          <p:cNvPr id="2" name="Rectangle 1"/>
          <p:cNvSpPr/>
          <p:nvPr/>
        </p:nvSpPr>
        <p:spPr>
          <a:xfrm>
            <a:off x="0" y="5018085"/>
            <a:ext cx="91506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u="sng" kern="0" dirty="0">
                <a:solidFill>
                  <a:srgbClr val="FF0000"/>
                </a:solidFill>
              </a:rPr>
              <a:t>OPSEC is </a:t>
            </a:r>
            <a:r>
              <a:rPr lang="en-US" sz="3000" b="1" i="1" u="sng" kern="0" dirty="0" smtClean="0">
                <a:solidFill>
                  <a:srgbClr val="FF0000"/>
                </a:solidFill>
              </a:rPr>
              <a:t>perpetual</a:t>
            </a:r>
            <a:endParaRPr lang="en-US" sz="3000" b="1" i="1" u="sng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8626" y="1507070"/>
            <a:ext cx="8317441" cy="420093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Operations Security (OPSEC) is essential to protecting the success of The Navy, your command, mission and the lives of service members, Navy employees, contractors and family.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Upon completion of this course, you will be able to: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Define OPSEC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Explain and employ the </a:t>
            </a:r>
            <a:r>
              <a:rPr lang="en-US" dirty="0"/>
              <a:t>OPSEC </a:t>
            </a:r>
            <a:r>
              <a:rPr lang="en-US" dirty="0" smtClean="0"/>
              <a:t>Cycle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Explain how OPSEC is implemented in </a:t>
            </a:r>
            <a:r>
              <a:rPr lang="en-US" dirty="0"/>
              <a:t>Day-to-Day Activities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2101" y="-1"/>
            <a:ext cx="6024563" cy="1049867"/>
          </a:xfrm>
        </p:spPr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1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4028" y="1354666"/>
            <a:ext cx="8668306" cy="4919133"/>
          </a:xfrm>
        </p:spPr>
        <p:txBody>
          <a:bodyPr/>
          <a:lstStyle/>
          <a:p>
            <a:r>
              <a:rPr lang="en-US" dirty="0" smtClean="0"/>
              <a:t>The OPSEC Cycle</a:t>
            </a:r>
          </a:p>
          <a:p>
            <a:pPr lvl="1"/>
            <a:r>
              <a:rPr lang="en-US" dirty="0" smtClean="0"/>
              <a:t>Identify Critical Information</a:t>
            </a:r>
          </a:p>
          <a:p>
            <a:pPr lvl="1"/>
            <a:r>
              <a:rPr lang="en-US" dirty="0" smtClean="0"/>
              <a:t>Analyze Threat</a:t>
            </a:r>
          </a:p>
          <a:p>
            <a:pPr lvl="1"/>
            <a:r>
              <a:rPr lang="en-US" dirty="0" smtClean="0"/>
              <a:t>Analyze Vulnerabilities</a:t>
            </a:r>
          </a:p>
          <a:p>
            <a:pPr lvl="1"/>
            <a:r>
              <a:rPr lang="en-US" dirty="0" smtClean="0"/>
              <a:t>Assess Risk</a:t>
            </a:r>
          </a:p>
          <a:p>
            <a:pPr lvl="1"/>
            <a:r>
              <a:rPr lang="en-US" dirty="0" smtClean="0"/>
              <a:t>Apply Countermeasures</a:t>
            </a:r>
          </a:p>
          <a:p>
            <a:pPr lvl="1"/>
            <a:r>
              <a:rPr lang="en-US" dirty="0" smtClean="0"/>
              <a:t>Periodic Assessment</a:t>
            </a:r>
          </a:p>
          <a:p>
            <a:pPr lvl="1"/>
            <a:endParaRPr lang="en-US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2101" y="0"/>
            <a:ext cx="6024563" cy="10414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3" y="3753895"/>
            <a:ext cx="2802465" cy="2708408"/>
          </a:xfrm>
          <a:prstGeom prst="rect">
            <a:avLst/>
          </a:prstGeom>
        </p:spPr>
      </p:pic>
      <p:pic>
        <p:nvPicPr>
          <p:cNvPr id="5" name="Picture 2" descr="https://media.defense.gov/2008/Feb/11/2000657172/1200/1200/0/080211-F-JZ512-06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35" y="2728939"/>
            <a:ext cx="4461917" cy="379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99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92334" y="1647816"/>
            <a:ext cx="7772400" cy="1470025"/>
          </a:xfrm>
        </p:spPr>
        <p:txBody>
          <a:bodyPr/>
          <a:lstStyle/>
          <a:p>
            <a:r>
              <a:rPr lang="en-US" sz="4000" u="sng" dirty="0" smtClean="0"/>
              <a:t>Day-to-Day OPSEC</a:t>
            </a:r>
            <a:br>
              <a:rPr lang="en-US" sz="4000" u="sng" dirty="0" smtClean="0"/>
            </a:br>
            <a:endParaRPr lang="en-US" sz="4000" u="sng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1562101" y="-1"/>
            <a:ext cx="6024563" cy="103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Section 3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917" y="2529800"/>
            <a:ext cx="3312930" cy="32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0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 bwMode="auto">
          <a:xfrm>
            <a:off x="1562101" y="0"/>
            <a:ext cx="6024563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914400"/>
            <a:r>
              <a:rPr lang="en-US" i="0" kern="0" dirty="0">
                <a:latin typeface="+mj-lt"/>
              </a:rPr>
              <a:t>OPSEC</a:t>
            </a:r>
          </a:p>
          <a:p>
            <a:pPr defTabSz="914400"/>
            <a:r>
              <a:rPr lang="en-US" i="0" kern="0" dirty="0" smtClean="0">
                <a:latin typeface="+mj-lt"/>
              </a:rPr>
              <a:t>General Rules</a:t>
            </a:r>
            <a:endParaRPr lang="en-US" i="0" kern="0" dirty="0">
              <a:latin typeface="+mj-lt"/>
            </a:endParaRPr>
          </a:p>
        </p:txBody>
      </p:sp>
      <p:sp>
        <p:nvSpPr>
          <p:cNvPr id="3" name="Content Placeholder 1"/>
          <p:cNvSpPr txBox="1">
            <a:spLocks/>
          </p:cNvSpPr>
          <p:nvPr/>
        </p:nvSpPr>
        <p:spPr bwMode="auto">
          <a:xfrm>
            <a:off x="321733" y="1617133"/>
            <a:ext cx="5007371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400" dirty="0" smtClean="0"/>
              <a:t>Rule 1:</a:t>
            </a:r>
          </a:p>
          <a:p>
            <a:pPr marL="0" indent="0">
              <a:buNone/>
            </a:pPr>
            <a:endParaRPr lang="en-US" sz="100" dirty="0" smtClean="0"/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endParaRPr lang="en-US" sz="100" dirty="0" smtClean="0"/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endParaRPr lang="en-US" sz="100" dirty="0" smtClean="0"/>
          </a:p>
          <a:p>
            <a:pPr marL="0" indent="0">
              <a:buNone/>
            </a:pPr>
            <a:endParaRPr lang="en-US" sz="1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kern="0" dirty="0" smtClean="0"/>
              <a:t>OPSEC is </a:t>
            </a:r>
            <a:r>
              <a:rPr lang="en-US" i="1" u="sng" kern="0" dirty="0" smtClean="0"/>
              <a:t>proactive</a:t>
            </a:r>
            <a:r>
              <a:rPr lang="en-US" i="1" kern="0" dirty="0" smtClean="0"/>
              <a:t>, NOT reactive</a:t>
            </a:r>
          </a:p>
          <a:p>
            <a:pPr lvl="2"/>
            <a:endParaRPr lang="en-US" b="0" kern="0" dirty="0" smtClean="0"/>
          </a:p>
          <a:p>
            <a:pPr lvl="2"/>
            <a:endParaRPr lang="en-US" b="0" kern="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82"/>
                </a:solidFill>
              </a:rPr>
              <a:t>Rule 2: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00" dirty="0" smtClean="0">
              <a:solidFill>
                <a:srgbClr val="000082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00" dirty="0">
              <a:solidFill>
                <a:srgbClr val="000082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00" dirty="0" smtClean="0">
              <a:solidFill>
                <a:srgbClr val="000082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00" dirty="0">
              <a:solidFill>
                <a:srgbClr val="000082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00" dirty="0" smtClean="0">
              <a:solidFill>
                <a:srgbClr val="000082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00" dirty="0">
              <a:solidFill>
                <a:srgbClr val="000082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00" dirty="0" smtClean="0">
              <a:solidFill>
                <a:srgbClr val="000082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00" dirty="0">
              <a:solidFill>
                <a:srgbClr val="000082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00" dirty="0" smtClean="0">
              <a:solidFill>
                <a:srgbClr val="000082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00" dirty="0" smtClean="0">
              <a:solidFill>
                <a:srgbClr val="000082"/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i="1" dirty="0" smtClean="0">
                <a:solidFill>
                  <a:srgbClr val="000082"/>
                </a:solidFill>
              </a:rPr>
              <a:t>OPSEC is an </a:t>
            </a:r>
            <a:r>
              <a:rPr lang="en-US" i="1" u="sng" dirty="0" smtClean="0">
                <a:solidFill>
                  <a:srgbClr val="000082"/>
                </a:solidFill>
              </a:rPr>
              <a:t>art</a:t>
            </a:r>
            <a:r>
              <a:rPr lang="en-US" i="1" dirty="0" smtClean="0">
                <a:solidFill>
                  <a:srgbClr val="000082"/>
                </a:solidFill>
              </a:rPr>
              <a:t>, </a:t>
            </a:r>
            <a:r>
              <a:rPr lang="en-US" i="1" dirty="0" smtClean="0"/>
              <a:t>NOT</a:t>
            </a:r>
            <a:r>
              <a:rPr lang="en-US" i="1" dirty="0" smtClean="0">
                <a:solidFill>
                  <a:srgbClr val="000082"/>
                </a:solidFill>
              </a:rPr>
              <a:t> a science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82"/>
              </a:solidFill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82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82"/>
                </a:solidFill>
              </a:rPr>
              <a:t>Rule 3: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00" dirty="0" smtClean="0">
              <a:solidFill>
                <a:srgbClr val="000082"/>
              </a:solidFill>
            </a:endParaRP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00" dirty="0">
              <a:solidFill>
                <a:srgbClr val="000082"/>
              </a:solidFill>
            </a:endParaRP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00" dirty="0" smtClean="0">
              <a:solidFill>
                <a:srgbClr val="000082"/>
              </a:solidFill>
            </a:endParaRP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00" dirty="0">
              <a:solidFill>
                <a:srgbClr val="000082"/>
              </a:solidFill>
            </a:endParaRP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00" dirty="0" smtClean="0">
              <a:solidFill>
                <a:srgbClr val="000082"/>
              </a:solidFill>
            </a:endParaRP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00" dirty="0">
              <a:solidFill>
                <a:srgbClr val="000082"/>
              </a:solidFill>
            </a:endParaRP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00" dirty="0" smtClean="0">
              <a:solidFill>
                <a:srgbClr val="000082"/>
              </a:solidFill>
            </a:endParaRP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00" dirty="0">
              <a:solidFill>
                <a:srgbClr val="000082"/>
              </a:solidFill>
            </a:endParaRP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00" dirty="0" smtClean="0">
              <a:solidFill>
                <a:srgbClr val="000082"/>
              </a:solidFill>
            </a:endParaRP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00" dirty="0">
              <a:solidFill>
                <a:srgbClr val="000082"/>
              </a:solidFill>
            </a:endParaRP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00" dirty="0" smtClean="0">
              <a:solidFill>
                <a:srgbClr val="000082"/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i="1" dirty="0" smtClean="0">
                <a:solidFill>
                  <a:srgbClr val="000082"/>
                </a:solidFill>
              </a:rPr>
              <a:t>OPSEC is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u="sng" dirty="0" smtClean="0"/>
              <a:t>everybody’s responsibility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0082"/>
              </a:solidFill>
            </a:endParaRPr>
          </a:p>
          <a:p>
            <a:pPr lvl="2"/>
            <a:endParaRPr lang="en-US" b="0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091" y="2548467"/>
            <a:ext cx="3874909" cy="290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8626" y="1295400"/>
            <a:ext cx="8300507" cy="5410203"/>
          </a:xfrm>
        </p:spPr>
        <p:txBody>
          <a:bodyPr/>
          <a:lstStyle/>
          <a:p>
            <a:r>
              <a:rPr lang="en-US" dirty="0" smtClean="0"/>
              <a:t>Appoint an OPSEC Officer</a:t>
            </a:r>
          </a:p>
          <a:p>
            <a:r>
              <a:rPr lang="en-US" dirty="0" smtClean="0"/>
              <a:t>Appoint OPSEC Working Group (OWG) members </a:t>
            </a:r>
          </a:p>
          <a:p>
            <a:pPr lvl="1"/>
            <a:r>
              <a:rPr lang="en-US" b="0" dirty="0" smtClean="0"/>
              <a:t>OWG members shall </a:t>
            </a:r>
            <a:r>
              <a:rPr lang="en-US" b="0" dirty="0"/>
              <a:t>include representatives from all </a:t>
            </a:r>
            <a:r>
              <a:rPr lang="en-US" b="0" dirty="0" smtClean="0"/>
              <a:t>major </a:t>
            </a:r>
            <a:r>
              <a:rPr lang="en-US" b="0" dirty="0"/>
              <a:t>command components, departments, or </a:t>
            </a:r>
            <a:r>
              <a:rPr lang="en-US" b="0" dirty="0" smtClean="0"/>
              <a:t>functions</a:t>
            </a:r>
          </a:p>
          <a:p>
            <a:r>
              <a:rPr lang="en-US" dirty="0" smtClean="0"/>
              <a:t>OWG </a:t>
            </a:r>
          </a:p>
          <a:p>
            <a:pPr lvl="1"/>
            <a:r>
              <a:rPr lang="en-US" b="0" dirty="0" smtClean="0"/>
              <a:t>Applies the OPSEC cycle in day-to-day operations</a:t>
            </a:r>
          </a:p>
          <a:p>
            <a:pPr lvl="1"/>
            <a:r>
              <a:rPr lang="en-US" b="0" dirty="0" smtClean="0"/>
              <a:t>Makes recommendations for </a:t>
            </a:r>
            <a:r>
              <a:rPr lang="en-US" b="0" dirty="0"/>
              <a:t>revisions to the </a:t>
            </a:r>
            <a:r>
              <a:rPr lang="en-US" b="0" dirty="0" smtClean="0"/>
              <a:t>CIL </a:t>
            </a:r>
            <a:r>
              <a:rPr lang="en-US" b="0" dirty="0"/>
              <a:t>and implementation of OPSEC </a:t>
            </a:r>
            <a:r>
              <a:rPr lang="en-US" b="0" dirty="0" smtClean="0"/>
              <a:t>countermeasures</a:t>
            </a:r>
            <a:endParaRPr lang="en-US" b="0" dirty="0"/>
          </a:p>
          <a:p>
            <a:r>
              <a:rPr lang="en-US" dirty="0" smtClean="0"/>
              <a:t>Develop command-specific </a:t>
            </a:r>
            <a:r>
              <a:rPr lang="en-US" dirty="0"/>
              <a:t>OPSEC </a:t>
            </a:r>
            <a:r>
              <a:rPr lang="en-US" dirty="0" smtClean="0"/>
              <a:t>training</a:t>
            </a:r>
          </a:p>
          <a:p>
            <a:pPr lvl="1"/>
            <a:r>
              <a:rPr lang="en-US" b="0" dirty="0" smtClean="0"/>
              <a:t>Provided </a:t>
            </a:r>
            <a:r>
              <a:rPr lang="en-US" b="0" dirty="0"/>
              <a:t>to all assigned personnel </a:t>
            </a:r>
            <a:r>
              <a:rPr lang="en-US" b="0" dirty="0" smtClean="0"/>
              <a:t>during check-in, at least annually, and whenever needed</a:t>
            </a:r>
          </a:p>
          <a:p>
            <a:r>
              <a:rPr lang="en-US" dirty="0" smtClean="0"/>
              <a:t>Conduct OPSEC </a:t>
            </a:r>
            <a:r>
              <a:rPr lang="en-US" dirty="0"/>
              <a:t>review </a:t>
            </a:r>
            <a:r>
              <a:rPr lang="en-US" dirty="0" smtClean="0"/>
              <a:t>on all public releasable information</a:t>
            </a:r>
          </a:p>
          <a:p>
            <a:r>
              <a:rPr lang="en-US" dirty="0" smtClean="0"/>
              <a:t>Conduct periodic self-assessments to determine OPSEC program effectiveness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1562101" y="0"/>
            <a:ext cx="6024563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914400"/>
            <a:r>
              <a:rPr lang="en-US" i="0" kern="0" dirty="0" smtClean="0">
                <a:latin typeface="+mj-lt"/>
              </a:rPr>
              <a:t>Command’s OPSEC Role</a:t>
            </a:r>
            <a:endParaRPr lang="en-US" i="0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993390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8626" y="1388533"/>
            <a:ext cx="8683625" cy="5190069"/>
          </a:xfrm>
        </p:spPr>
        <p:txBody>
          <a:bodyPr/>
          <a:lstStyle/>
          <a:p>
            <a:r>
              <a:rPr lang="en-US" u="sng" dirty="0"/>
              <a:t>Reducing </a:t>
            </a:r>
            <a:r>
              <a:rPr lang="en-US" u="sng" dirty="0" smtClean="0"/>
              <a:t>Operational Risk</a:t>
            </a:r>
            <a:r>
              <a:rPr lang="en-US" dirty="0" smtClean="0"/>
              <a:t> </a:t>
            </a:r>
            <a:r>
              <a:rPr lang="en-US" dirty="0"/>
              <a:t>by mitigating </a:t>
            </a:r>
            <a:r>
              <a:rPr lang="en-US" u="sng" dirty="0" smtClean="0"/>
              <a:t>Vulnerabilities</a:t>
            </a:r>
            <a:r>
              <a:rPr lang="en-US" dirty="0" smtClean="0"/>
              <a:t> </a:t>
            </a:r>
            <a:r>
              <a:rPr lang="en-US" dirty="0"/>
              <a:t>through </a:t>
            </a:r>
            <a:r>
              <a:rPr lang="en-US" u="sng" dirty="0" smtClean="0"/>
              <a:t>Countermeasures</a:t>
            </a:r>
            <a:endParaRPr lang="en-US" u="sng" dirty="0"/>
          </a:p>
          <a:p>
            <a:pPr lvl="1"/>
            <a:r>
              <a:rPr lang="en-US" dirty="0"/>
              <a:t>Follow existing OPSEC and other security policies </a:t>
            </a:r>
            <a:r>
              <a:rPr lang="en-US" dirty="0" smtClean="0"/>
              <a:t>at the </a:t>
            </a:r>
            <a:r>
              <a:rPr lang="en-US" dirty="0"/>
              <a:t>command. </a:t>
            </a:r>
            <a:endParaRPr lang="en-US" dirty="0" smtClean="0"/>
          </a:p>
          <a:p>
            <a:pPr lvl="2"/>
            <a:r>
              <a:rPr lang="en-US" b="0" dirty="0" smtClean="0"/>
              <a:t>If something </a:t>
            </a:r>
            <a:r>
              <a:rPr lang="en-US" b="0" dirty="0"/>
              <a:t>doesn't look right</a:t>
            </a:r>
            <a:r>
              <a:rPr lang="en-US" b="0" dirty="0" smtClean="0"/>
              <a:t>, </a:t>
            </a:r>
            <a:r>
              <a:rPr lang="en-US" b="0" dirty="0"/>
              <a:t>inform a</a:t>
            </a:r>
            <a:r>
              <a:rPr lang="en-US" b="0" dirty="0" smtClean="0"/>
              <a:t> </a:t>
            </a:r>
            <a:r>
              <a:rPr lang="en-US" b="0" dirty="0"/>
              <a:t>supervisor.</a:t>
            </a:r>
          </a:p>
          <a:p>
            <a:pPr lvl="1"/>
            <a:r>
              <a:rPr lang="en-US" dirty="0"/>
              <a:t>Encrypt </a:t>
            </a:r>
            <a:r>
              <a:rPr lang="en-US" dirty="0" smtClean="0"/>
              <a:t>emails</a:t>
            </a:r>
          </a:p>
          <a:p>
            <a:pPr lvl="2"/>
            <a:r>
              <a:rPr lang="en-US" b="0" dirty="0" smtClean="0"/>
              <a:t>Assume </a:t>
            </a:r>
            <a:r>
              <a:rPr lang="en-US" b="0" dirty="0"/>
              <a:t>unencrypted email and conversations in the open are compromised.</a:t>
            </a:r>
            <a:endParaRPr lang="en-US" sz="1000" b="0" dirty="0"/>
          </a:p>
          <a:p>
            <a:pPr lvl="1"/>
            <a:r>
              <a:rPr lang="en-US" dirty="0"/>
              <a:t>Do not use </a:t>
            </a:r>
            <a:r>
              <a:rPr lang="en-US" u="sng" dirty="0"/>
              <a:t>commercial </a:t>
            </a:r>
            <a:r>
              <a:rPr lang="en-US" u="sng" dirty="0" smtClean="0"/>
              <a:t>apps</a:t>
            </a:r>
            <a:r>
              <a:rPr lang="en-US" dirty="0" smtClean="0"/>
              <a:t> </a:t>
            </a:r>
            <a:r>
              <a:rPr lang="en-US" dirty="0"/>
              <a:t>or </a:t>
            </a:r>
            <a:r>
              <a:rPr lang="en-US" u="sng" dirty="0"/>
              <a:t>email</a:t>
            </a:r>
            <a:r>
              <a:rPr lang="en-US" dirty="0"/>
              <a:t> to transmit operational information, regardless of </a:t>
            </a:r>
            <a:r>
              <a:rPr lang="en-US" dirty="0" smtClean="0"/>
              <a:t>advertised </a:t>
            </a:r>
            <a:r>
              <a:rPr lang="en-US" dirty="0"/>
              <a:t>encryption or security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When </a:t>
            </a:r>
            <a:r>
              <a:rPr lang="en-US" u="sng" dirty="0" smtClean="0"/>
              <a:t>underway</a:t>
            </a:r>
            <a:r>
              <a:rPr lang="en-US" dirty="0" smtClean="0"/>
              <a:t>, do </a:t>
            </a:r>
            <a:r>
              <a:rPr lang="en-US" dirty="0"/>
              <a:t>not use </a:t>
            </a:r>
            <a:r>
              <a:rPr lang="en-US" u="sng" dirty="0" smtClean="0"/>
              <a:t>personal </a:t>
            </a:r>
            <a:r>
              <a:rPr lang="en-US" u="sng" dirty="0"/>
              <a:t>wireless (cellular) devices</a:t>
            </a:r>
            <a:r>
              <a:rPr lang="en-US" dirty="0"/>
              <a:t> </a:t>
            </a:r>
            <a:r>
              <a:rPr lang="en-US" dirty="0" smtClean="0"/>
              <a:t>without </a:t>
            </a:r>
            <a:r>
              <a:rPr lang="en-US" dirty="0"/>
              <a:t>express authorization from </a:t>
            </a:r>
            <a:r>
              <a:rPr lang="en-US" dirty="0" smtClean="0"/>
              <a:t>the chain </a:t>
            </a:r>
            <a:r>
              <a:rPr lang="en-US" dirty="0"/>
              <a:t>of command.</a:t>
            </a:r>
          </a:p>
          <a:p>
            <a:pPr lvl="1"/>
            <a:r>
              <a:rPr lang="en-US" dirty="0"/>
              <a:t>Keep critical information off </a:t>
            </a:r>
            <a:r>
              <a:rPr lang="en-US" u="sng" dirty="0"/>
              <a:t>social media</a:t>
            </a:r>
            <a:r>
              <a:rPr lang="en-US" dirty="0"/>
              <a:t>, including messaging platforms.</a:t>
            </a:r>
            <a:endParaRPr lang="en-US" sz="1200" dirty="0"/>
          </a:p>
          <a:p>
            <a:pPr lvl="1"/>
            <a:r>
              <a:rPr lang="en-US" dirty="0" smtClean="0"/>
              <a:t>When teleworking, strictly </a:t>
            </a:r>
            <a:r>
              <a:rPr lang="en-US" dirty="0"/>
              <a:t>follow </a:t>
            </a:r>
            <a:r>
              <a:rPr lang="en-US" u="sng" dirty="0"/>
              <a:t>telework policy</a:t>
            </a:r>
            <a:r>
              <a:rPr lang="en-US" dirty="0"/>
              <a:t> and procedures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Properly </a:t>
            </a:r>
            <a:r>
              <a:rPr lang="en-US" dirty="0"/>
              <a:t>destroy and dispose of </a:t>
            </a:r>
            <a:r>
              <a:rPr lang="en-US" u="sng" dirty="0"/>
              <a:t>trash</a:t>
            </a:r>
            <a:r>
              <a:rPr lang="en-US" dirty="0"/>
              <a:t>. </a:t>
            </a:r>
            <a:endParaRPr lang="en-US" sz="12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1562101" y="0"/>
            <a:ext cx="6024563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914400"/>
            <a:r>
              <a:rPr lang="en-US" i="0" kern="0" dirty="0" smtClean="0">
                <a:latin typeface="+mj-lt"/>
              </a:rPr>
              <a:t>Personnel’s OPSEC Role</a:t>
            </a:r>
            <a:endParaRPr lang="en-US" i="0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23445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/>
                </a14:imgProps>
              </a:ext>
            </a:extLst>
          </a:blip>
          <a:stretch>
            <a:fillRect/>
          </a:stretch>
        </p:blipFill>
        <p:spPr>
          <a:xfrm rot="19694549">
            <a:off x="681975" y="3239003"/>
            <a:ext cx="7480585" cy="1351985"/>
          </a:xfrm>
          <a:prstGeom prst="rect">
            <a:avLst/>
          </a:prstGeom>
          <a:solidFill>
            <a:srgbClr val="7030A0">
              <a:alpha val="0"/>
            </a:srgbClr>
          </a:solidFill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231775" y="1371600"/>
            <a:ext cx="8632825" cy="5029200"/>
          </a:xfrm>
          <a:prstGeom prst="rect">
            <a:avLst/>
          </a:prstGeom>
        </p:spPr>
        <p:txBody>
          <a:bodyPr/>
          <a:lstStyle>
            <a:lvl1pPr marL="2317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srgbClr val="000082"/>
                </a:solidFill>
              </a:rPr>
              <a:t>When pieced together, unclassified </a:t>
            </a:r>
            <a:r>
              <a:rPr lang="en-US" sz="2000" kern="0" dirty="0">
                <a:solidFill>
                  <a:srgbClr val="000082"/>
                </a:solidFill>
              </a:rPr>
              <a:t>information </a:t>
            </a:r>
            <a:r>
              <a:rPr lang="en-US" sz="2000" kern="0" dirty="0" smtClean="0">
                <a:solidFill>
                  <a:srgbClr val="000082"/>
                </a:solidFill>
              </a:rPr>
              <a:t>can </a:t>
            </a:r>
            <a:r>
              <a:rPr lang="en-US" sz="2000" kern="0" dirty="0">
                <a:solidFill>
                  <a:srgbClr val="000082"/>
                </a:solidFill>
              </a:rPr>
              <a:t>become sensitive or even </a:t>
            </a:r>
            <a:r>
              <a:rPr lang="en-US" sz="2000" kern="0" dirty="0" smtClean="0">
                <a:solidFill>
                  <a:srgbClr val="000082"/>
                </a:solidFill>
              </a:rPr>
              <a:t>classified.</a:t>
            </a:r>
          </a:p>
          <a:p>
            <a:pPr lvl="1" defTabSz="9144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b="0" kern="0" dirty="0" smtClean="0">
                <a:solidFill>
                  <a:srgbClr val="000082"/>
                </a:solidFill>
              </a:rPr>
              <a:t>Move </a:t>
            </a:r>
            <a:r>
              <a:rPr lang="en-US" sz="1800" b="0" kern="0" dirty="0">
                <a:solidFill>
                  <a:srgbClr val="000082"/>
                </a:solidFill>
              </a:rPr>
              <a:t>the </a:t>
            </a:r>
            <a:r>
              <a:rPr lang="en-US" sz="1800" b="0" kern="0" dirty="0" smtClean="0">
                <a:solidFill>
                  <a:srgbClr val="000082"/>
                </a:solidFill>
              </a:rPr>
              <a:t>conversation/email </a:t>
            </a:r>
            <a:r>
              <a:rPr lang="en-US" sz="1800" b="0" kern="0" dirty="0">
                <a:solidFill>
                  <a:srgbClr val="000082"/>
                </a:solidFill>
              </a:rPr>
              <a:t>to SIPR </a:t>
            </a:r>
            <a:r>
              <a:rPr lang="en-US" sz="1800" b="0" kern="0" dirty="0" smtClean="0">
                <a:solidFill>
                  <a:srgbClr val="000082"/>
                </a:solidFill>
              </a:rPr>
              <a:t>when needed.</a:t>
            </a:r>
          </a:p>
          <a:p>
            <a:pPr marL="457200" lvl="1" indent="0" defTabSz="914400">
              <a:spcAft>
                <a:spcPts val="600"/>
              </a:spcAft>
              <a:buNone/>
            </a:pPr>
            <a:endParaRPr lang="en-US" sz="1800" b="0" kern="0" dirty="0" smtClean="0">
              <a:solidFill>
                <a:srgbClr val="000082"/>
              </a:solidFill>
            </a:endParaRPr>
          </a:p>
          <a:p>
            <a:pPr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srgbClr val="000082"/>
                </a:solidFill>
              </a:rPr>
              <a:t>If you are not </a:t>
            </a:r>
            <a:r>
              <a:rPr lang="en-US" sz="2000" kern="0" dirty="0">
                <a:solidFill>
                  <a:srgbClr val="000082"/>
                </a:solidFill>
              </a:rPr>
              <a:t>familiar with </a:t>
            </a:r>
            <a:r>
              <a:rPr lang="en-US" sz="2000" kern="0" dirty="0" smtClean="0">
                <a:solidFill>
                  <a:srgbClr val="000082"/>
                </a:solidFill>
              </a:rPr>
              <a:t>the organization’s </a:t>
            </a:r>
            <a:r>
              <a:rPr lang="en-US" sz="2000" kern="0" dirty="0">
                <a:solidFill>
                  <a:srgbClr val="000082"/>
                </a:solidFill>
              </a:rPr>
              <a:t>critical information list (CIL), </a:t>
            </a:r>
            <a:r>
              <a:rPr lang="en-US" sz="2000" kern="0" dirty="0" smtClean="0">
                <a:solidFill>
                  <a:srgbClr val="000082"/>
                </a:solidFill>
              </a:rPr>
              <a:t>take time </a:t>
            </a:r>
            <a:r>
              <a:rPr lang="en-US" sz="2000" kern="0" dirty="0">
                <a:solidFill>
                  <a:srgbClr val="000082"/>
                </a:solidFill>
              </a:rPr>
              <a:t>to seek it out and get </a:t>
            </a:r>
            <a:r>
              <a:rPr lang="en-US" sz="2000" kern="0" dirty="0" smtClean="0">
                <a:solidFill>
                  <a:srgbClr val="000082"/>
                </a:solidFill>
              </a:rPr>
              <a:t>smart!</a:t>
            </a:r>
            <a:endParaRPr lang="en-US" sz="2000" kern="0" dirty="0">
              <a:solidFill>
                <a:srgbClr val="000082"/>
              </a:solidFill>
            </a:endParaRPr>
          </a:p>
          <a:p>
            <a:pPr lvl="0" defTabSz="914400">
              <a:spcAft>
                <a:spcPts val="600"/>
              </a:spcAft>
            </a:pPr>
            <a:endParaRPr lang="en-US" sz="2000" kern="0" dirty="0">
              <a:solidFill>
                <a:srgbClr val="000082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lvl="1"/>
            <a:endParaRPr lang="en-US" i="1" kern="0" dirty="0" smtClean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1562101" y="0"/>
            <a:ext cx="6024563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914400"/>
            <a:r>
              <a:rPr lang="en-US" i="0" kern="0" dirty="0" smtClean="0">
                <a:latin typeface="+mj-lt"/>
              </a:rPr>
              <a:t>Personnel’s OPSEC Role</a:t>
            </a:r>
            <a:endParaRPr lang="en-US" i="0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489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8626" y="1507066"/>
            <a:ext cx="8683625" cy="4919133"/>
          </a:xfrm>
        </p:spPr>
        <p:txBody>
          <a:bodyPr/>
          <a:lstStyle/>
          <a:p>
            <a:r>
              <a:rPr lang="en-US" dirty="0" smtClean="0"/>
              <a:t>General Rules</a:t>
            </a:r>
          </a:p>
          <a:p>
            <a:pPr lvl="1"/>
            <a:r>
              <a:rPr lang="en-US" dirty="0"/>
              <a:t>OPSEC is </a:t>
            </a:r>
            <a:r>
              <a:rPr lang="en-US" u="sng" dirty="0"/>
              <a:t>proactive</a:t>
            </a:r>
            <a:r>
              <a:rPr lang="en-US" dirty="0"/>
              <a:t>, </a:t>
            </a:r>
            <a:r>
              <a:rPr lang="en-US" i="1" dirty="0"/>
              <a:t>NOT</a:t>
            </a:r>
            <a:r>
              <a:rPr lang="en-US" dirty="0"/>
              <a:t> reactive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82"/>
                </a:solidFill>
              </a:rPr>
              <a:t>OPSEC is an </a:t>
            </a:r>
            <a:r>
              <a:rPr lang="en-US" u="sng" dirty="0">
                <a:solidFill>
                  <a:srgbClr val="000082"/>
                </a:solidFill>
              </a:rPr>
              <a:t>art</a:t>
            </a:r>
            <a:r>
              <a:rPr lang="en-US" dirty="0">
                <a:solidFill>
                  <a:srgbClr val="000082"/>
                </a:solidFill>
              </a:rPr>
              <a:t>, </a:t>
            </a:r>
            <a:r>
              <a:rPr lang="en-US" i="1" dirty="0"/>
              <a:t>NOT</a:t>
            </a:r>
            <a:r>
              <a:rPr lang="en-US" dirty="0">
                <a:solidFill>
                  <a:srgbClr val="000082"/>
                </a:solidFill>
              </a:rPr>
              <a:t> a science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</a:pPr>
            <a:r>
              <a:rPr lang="en-US" dirty="0">
                <a:solidFill>
                  <a:srgbClr val="000082"/>
                </a:solidFill>
              </a:rPr>
              <a:t>OPSEC 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u="sng" dirty="0"/>
              <a:t>everybody’s responsibility</a:t>
            </a:r>
          </a:p>
          <a:p>
            <a:endParaRPr lang="en-US" dirty="0" smtClean="0"/>
          </a:p>
          <a:p>
            <a:r>
              <a:rPr lang="en-US" dirty="0" smtClean="0"/>
              <a:t>Command’s </a:t>
            </a:r>
            <a:r>
              <a:rPr lang="en-US" dirty="0"/>
              <a:t>OPSEC Role</a:t>
            </a:r>
          </a:p>
          <a:p>
            <a:endParaRPr lang="en-US" dirty="0" smtClean="0"/>
          </a:p>
          <a:p>
            <a:r>
              <a:rPr lang="en-US" dirty="0" smtClean="0"/>
              <a:t>Personnel’s </a:t>
            </a:r>
            <a:r>
              <a:rPr lang="en-US" dirty="0"/>
              <a:t>OPSEC </a:t>
            </a:r>
            <a:r>
              <a:rPr lang="en-US" dirty="0" smtClean="0"/>
              <a:t>Role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2101" y="0"/>
            <a:ext cx="6024563" cy="10414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1026" name="Picture 2" descr="https://media.defense.gov/2008/Feb/11/2000657172/1200/1200/0/080211-F-JZ512-06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35" y="2728939"/>
            <a:ext cx="4461917" cy="379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79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92334" y="1647816"/>
            <a:ext cx="7772400" cy="1470025"/>
          </a:xfrm>
        </p:spPr>
        <p:txBody>
          <a:bodyPr/>
          <a:lstStyle/>
          <a:p>
            <a:r>
              <a:rPr lang="en-US" sz="4000" u="sng" dirty="0" smtClean="0"/>
              <a:t>Final Test</a:t>
            </a:r>
            <a:br>
              <a:rPr lang="en-US" sz="4000" u="sng" dirty="0" smtClean="0"/>
            </a:br>
            <a:endParaRPr lang="en-US" sz="4000" u="sng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1562101" y="-1"/>
            <a:ext cx="6024563" cy="103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Section 4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917" y="2529800"/>
            <a:ext cx="3312930" cy="32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3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507067"/>
            <a:ext cx="8832852" cy="2458352"/>
          </a:xfrm>
        </p:spPr>
        <p:txBody>
          <a:bodyPr/>
          <a:lstStyle/>
          <a:p>
            <a:pPr marL="0" indent="0" defTabSz="461963">
              <a:buAutoNum type="arabicPeriod"/>
            </a:pPr>
            <a:r>
              <a:rPr lang="en-US" dirty="0" smtClean="0"/>
              <a:t> 	OPSEC is	(Select all that apply):</a:t>
            </a:r>
          </a:p>
          <a:p>
            <a:pPr marL="908050" lvl="1" indent="-457200" defTabSz="627063">
              <a:buFont typeface="+mj-lt"/>
              <a:buAutoNum type="alphaUcPeriod"/>
              <a:tabLst>
                <a:tab pos="627063" algn="l"/>
              </a:tabLst>
            </a:pPr>
            <a:endParaRPr lang="en-US" dirty="0"/>
          </a:p>
          <a:p>
            <a:pPr marL="908050" lvl="1" indent="-457200" defTabSz="627063">
              <a:buFont typeface="+mj-lt"/>
              <a:buAutoNum type="alphaUcPeriod"/>
              <a:tabLst>
                <a:tab pos="627063" algn="l"/>
              </a:tabLst>
            </a:pPr>
            <a:r>
              <a:rPr lang="en-US" dirty="0" smtClean="0"/>
              <a:t>A capability</a:t>
            </a:r>
          </a:p>
          <a:p>
            <a:pPr marL="908050" lvl="1" indent="-457200" defTabSz="627063">
              <a:buFont typeface="+mj-lt"/>
              <a:buAutoNum type="alphaUcPeriod"/>
              <a:tabLst>
                <a:tab pos="627063" algn="l"/>
              </a:tabLst>
            </a:pPr>
            <a:r>
              <a:rPr lang="en-US" dirty="0" smtClean="0"/>
              <a:t>An administrative function </a:t>
            </a:r>
          </a:p>
          <a:p>
            <a:pPr marL="908050" lvl="1" indent="-457200" defTabSz="627063">
              <a:buFont typeface="+mj-lt"/>
              <a:buAutoNum type="alphaUcPeriod"/>
              <a:tabLst>
                <a:tab pos="627063" algn="l"/>
              </a:tabLst>
            </a:pPr>
            <a:r>
              <a:rPr lang="en-US" dirty="0"/>
              <a:t>A program</a:t>
            </a:r>
          </a:p>
          <a:p>
            <a:pPr marL="908050" lvl="1" indent="-457200" defTabSz="627063">
              <a:buFont typeface="+mj-lt"/>
              <a:buAutoNum type="alphaUcPeriod"/>
              <a:tabLst>
                <a:tab pos="627063" algn="l"/>
              </a:tabLst>
            </a:pPr>
            <a:r>
              <a:rPr lang="en-US" dirty="0"/>
              <a:t>An information-related capability (IRC) </a:t>
            </a:r>
            <a:endParaRPr lang="en-US" dirty="0" smtClean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1562101" y="-1"/>
            <a:ext cx="6024563" cy="103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914400"/>
            <a:r>
              <a:rPr lang="en-US" kern="0" dirty="0" smtClean="0"/>
              <a:t>Test Question </a:t>
            </a:r>
            <a:endParaRPr lang="en-US"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724292" y="4246078"/>
            <a:ext cx="320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ANSWER: </a:t>
            </a:r>
            <a:r>
              <a:rPr lang="en-US" b="1" dirty="0" smtClean="0">
                <a:solidFill>
                  <a:schemeClr val="accent4"/>
                </a:solidFill>
              </a:rPr>
              <a:t>A &amp; C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7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507066"/>
            <a:ext cx="8832852" cy="4919133"/>
          </a:xfrm>
        </p:spPr>
        <p:txBody>
          <a:bodyPr/>
          <a:lstStyle/>
          <a:p>
            <a:pPr marL="457200" indent="-457200" defTabSz="461963">
              <a:buAutoNum type="arabicPeriod" startAt="2"/>
            </a:pPr>
            <a:r>
              <a:rPr lang="en-US" dirty="0"/>
              <a:t>The Department of the Navy’s primary OPSEC instruction is:</a:t>
            </a:r>
          </a:p>
          <a:p>
            <a:pPr marL="457200" indent="-457200" defTabSz="461963">
              <a:buAutoNum type="arabicPeriod" startAt="2"/>
            </a:pPr>
            <a:endParaRPr lang="en-US" dirty="0"/>
          </a:p>
          <a:p>
            <a:pPr marL="908050" lvl="1" indent="-457200" defTabSz="461963">
              <a:buFont typeface="+mj-lt"/>
              <a:buAutoNum type="alphaUcPeriod"/>
            </a:pPr>
            <a:r>
              <a:rPr lang="en-US" dirty="0"/>
              <a:t>MCO 3070.2</a:t>
            </a:r>
          </a:p>
          <a:p>
            <a:pPr marL="908050" lvl="1" indent="-457200" defTabSz="461963">
              <a:buFont typeface="+mj-lt"/>
              <a:buAutoNum type="alphaUcPeriod"/>
            </a:pPr>
            <a:r>
              <a:rPr lang="en-US" dirty="0"/>
              <a:t>OPNAVINST 3432.1 (Series)</a:t>
            </a:r>
          </a:p>
          <a:p>
            <a:pPr marL="908050" lvl="1" indent="-457200" defTabSz="461963">
              <a:buFont typeface="+mj-lt"/>
              <a:buAutoNum type="alphaUcPeriod"/>
            </a:pPr>
            <a:r>
              <a:rPr lang="en-US" dirty="0"/>
              <a:t>NSPM-28</a:t>
            </a:r>
          </a:p>
          <a:p>
            <a:pPr marL="908050" lvl="1" indent="-457200" defTabSz="461963">
              <a:buFont typeface="+mj-lt"/>
              <a:buAutoNum type="alphaUcPeriod"/>
            </a:pPr>
            <a:r>
              <a:rPr lang="en-US" dirty="0"/>
              <a:t>SECNAVINST 3070.2 (Series)	</a:t>
            </a:r>
          </a:p>
          <a:p>
            <a:pPr marL="908050" lvl="1" indent="-457200" defTabSz="627063">
              <a:buFont typeface="+mj-lt"/>
              <a:buAutoNum type="alphaUcPeriod"/>
              <a:tabLst>
                <a:tab pos="627063" algn="l"/>
              </a:tabLst>
            </a:pP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1562101" y="-1"/>
            <a:ext cx="6024563" cy="103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914400"/>
            <a:r>
              <a:rPr lang="en-US" kern="0" dirty="0" smtClean="0"/>
              <a:t>Test Question </a:t>
            </a:r>
            <a:endParaRPr lang="en-US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724292" y="4246078"/>
            <a:ext cx="320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ANSWER: </a:t>
            </a:r>
            <a:r>
              <a:rPr lang="en-US" b="1" dirty="0">
                <a:solidFill>
                  <a:schemeClr val="accent4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05138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2101" y="-1"/>
            <a:ext cx="6024563" cy="1049867"/>
          </a:xfrm>
        </p:spPr>
        <p:txBody>
          <a:bodyPr/>
          <a:lstStyle/>
          <a:p>
            <a:r>
              <a:rPr lang="en-US" dirty="0" smtClean="0"/>
              <a:t>DUSN (I&amp;S) Message on OPSEC</a:t>
            </a:r>
            <a:endParaRPr lang="en-US" dirty="0"/>
          </a:p>
        </p:txBody>
      </p:sp>
      <p:pic>
        <p:nvPicPr>
          <p:cNvPr id="4" name="DOD_109424373-512x288-1000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282" y="1498600"/>
            <a:ext cx="8204200" cy="4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5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507066"/>
            <a:ext cx="8832852" cy="4919133"/>
          </a:xfrm>
        </p:spPr>
        <p:txBody>
          <a:bodyPr/>
          <a:lstStyle/>
          <a:p>
            <a:pPr marL="457200" indent="-457200" defTabSz="461963">
              <a:buAutoNum type="arabicPeriod" startAt="3"/>
            </a:pPr>
            <a:r>
              <a:rPr lang="en-US" dirty="0"/>
              <a:t>From the list provided identify the essential secrets 	</a:t>
            </a:r>
          </a:p>
          <a:p>
            <a:pPr marL="0" indent="0" defTabSz="461963">
              <a:buNone/>
            </a:pPr>
            <a:r>
              <a:rPr lang="en-US" dirty="0"/>
              <a:t>	(Select all that apply):</a:t>
            </a:r>
          </a:p>
          <a:p>
            <a:pPr marL="0" indent="0" defTabSz="461963">
              <a:buNone/>
            </a:pPr>
            <a:endParaRPr lang="en-US" dirty="0"/>
          </a:p>
          <a:p>
            <a:pPr marL="0" indent="0" defTabSz="461963">
              <a:buNone/>
            </a:pPr>
            <a:r>
              <a:rPr lang="en-US" dirty="0"/>
              <a:t>	A.	Intent</a:t>
            </a:r>
          </a:p>
          <a:p>
            <a:pPr marL="0" indent="0" defTabSz="461963">
              <a:buNone/>
            </a:pPr>
            <a:r>
              <a:rPr lang="en-US" dirty="0"/>
              <a:t>	B.	Timing</a:t>
            </a:r>
          </a:p>
          <a:p>
            <a:pPr marL="0" indent="0" defTabSz="461963">
              <a:buNone/>
            </a:pPr>
            <a:r>
              <a:rPr lang="en-US" dirty="0"/>
              <a:t>	C.	Logistics</a:t>
            </a:r>
          </a:p>
          <a:p>
            <a:pPr marL="0" indent="0" defTabSz="461963">
              <a:buNone/>
            </a:pPr>
            <a:r>
              <a:rPr lang="en-US" dirty="0"/>
              <a:t>	D.	Method</a:t>
            </a:r>
          </a:p>
          <a:p>
            <a:pPr marL="0" indent="0" defTabSz="461963">
              <a:buNone/>
            </a:pPr>
            <a:r>
              <a:rPr lang="en-US" dirty="0"/>
              <a:t>	E. 	Technology</a:t>
            </a:r>
          </a:p>
          <a:p>
            <a:pPr marL="0" indent="0" defTabSz="461963">
              <a:buNone/>
            </a:pPr>
            <a:r>
              <a:rPr lang="en-US" dirty="0"/>
              <a:t>	F.	Location</a:t>
            </a:r>
          </a:p>
          <a:p>
            <a:pPr marL="0" indent="0" defTabSz="461963">
              <a:buNone/>
            </a:pPr>
            <a:r>
              <a:rPr lang="en-US" dirty="0"/>
              <a:t>	G. 	Tactics, Techniques, and Procedures (TTP)</a:t>
            </a:r>
          </a:p>
          <a:p>
            <a:pPr marL="908050" lvl="1" indent="-457200" defTabSz="627063">
              <a:buFont typeface="+mj-lt"/>
              <a:buAutoNum type="alphaUcPeriod"/>
              <a:tabLst>
                <a:tab pos="627063" algn="l"/>
              </a:tabLst>
            </a:pP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1562101" y="-1"/>
            <a:ext cx="6024563" cy="103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914400"/>
            <a:r>
              <a:rPr lang="en-US" kern="0" dirty="0" smtClean="0"/>
              <a:t>Test Question </a:t>
            </a:r>
            <a:endParaRPr lang="en-US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724292" y="5386908"/>
            <a:ext cx="320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ANSWER: </a:t>
            </a:r>
            <a:r>
              <a:rPr lang="en-US" b="1" dirty="0" smtClean="0">
                <a:solidFill>
                  <a:schemeClr val="accent4"/>
                </a:solidFill>
              </a:rPr>
              <a:t>A, B, D &amp; </a:t>
            </a:r>
            <a:r>
              <a:rPr lang="en-US" b="1" dirty="0" smtClean="0">
                <a:solidFill>
                  <a:schemeClr val="accent4"/>
                </a:solidFill>
              </a:rPr>
              <a:t>F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5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507066"/>
            <a:ext cx="8832852" cy="4919133"/>
          </a:xfrm>
        </p:spPr>
        <p:txBody>
          <a:bodyPr/>
          <a:lstStyle/>
          <a:p>
            <a:pPr marL="0" indent="0" defTabSz="461963">
              <a:buNone/>
            </a:pPr>
            <a:r>
              <a:rPr lang="en-US" dirty="0"/>
              <a:t>4.	True/False:  Critical information supports applicable command 	essential secrets.</a:t>
            </a:r>
          </a:p>
          <a:p>
            <a:pPr marL="461963" indent="-461963" defTabSz="461963">
              <a:buAutoNum type="arabicPeriod" startAt="3"/>
            </a:pPr>
            <a:endParaRPr lang="en-US" dirty="0"/>
          </a:p>
          <a:p>
            <a:pPr marL="0" indent="0" defTabSz="461963">
              <a:buNone/>
            </a:pPr>
            <a:r>
              <a:rPr lang="en-US" dirty="0"/>
              <a:t>	A. 	True</a:t>
            </a:r>
          </a:p>
          <a:p>
            <a:pPr marL="0" indent="0" defTabSz="461963">
              <a:buNone/>
            </a:pPr>
            <a:r>
              <a:rPr lang="en-US" dirty="0"/>
              <a:t>	B. 	False</a:t>
            </a:r>
          </a:p>
          <a:p>
            <a:pPr marL="908050" lvl="1" indent="-457200" defTabSz="627063">
              <a:buFont typeface="+mj-lt"/>
              <a:buAutoNum type="alphaUcPeriod"/>
              <a:tabLst>
                <a:tab pos="627063" algn="l"/>
              </a:tabLst>
            </a:pP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1562101" y="-1"/>
            <a:ext cx="6024563" cy="103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914400"/>
            <a:r>
              <a:rPr lang="en-US" kern="0" dirty="0" smtClean="0"/>
              <a:t>Test Question </a:t>
            </a:r>
            <a:endParaRPr lang="en-US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724292" y="4246078"/>
            <a:ext cx="320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ANSWER: </a:t>
            </a:r>
            <a:r>
              <a:rPr lang="en-US" b="1" dirty="0">
                <a:solidFill>
                  <a:schemeClr val="accent4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5373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507066"/>
            <a:ext cx="8832852" cy="4919133"/>
          </a:xfrm>
        </p:spPr>
        <p:txBody>
          <a:bodyPr/>
          <a:lstStyle/>
          <a:p>
            <a:pPr marL="0" indent="0" defTabSz="461963">
              <a:buNone/>
            </a:pPr>
            <a:r>
              <a:rPr lang="en-US" dirty="0"/>
              <a:t>5.	</a:t>
            </a:r>
            <a:r>
              <a:rPr lang="en-US" dirty="0" smtClean="0"/>
              <a:t>True/False:  If </a:t>
            </a:r>
            <a:r>
              <a:rPr lang="en-US" dirty="0"/>
              <a:t>not identified properly, indicators can allow the 	adversary to </a:t>
            </a:r>
            <a:r>
              <a:rPr lang="en-US" dirty="0" smtClean="0"/>
              <a:t>obtain </a:t>
            </a:r>
            <a:r>
              <a:rPr lang="en-US" dirty="0"/>
              <a:t>critical information or to identify </a:t>
            </a:r>
            <a:r>
              <a:rPr lang="en-US" dirty="0" smtClean="0"/>
              <a:t>friendly force 	vulnerabilities</a:t>
            </a:r>
            <a:r>
              <a:rPr lang="en-US" dirty="0"/>
              <a:t>.</a:t>
            </a:r>
          </a:p>
          <a:p>
            <a:pPr marL="457200" indent="-457200" defTabSz="461963">
              <a:buAutoNum type="arabicPeriod" startAt="4"/>
            </a:pPr>
            <a:endParaRPr lang="en-US" dirty="0"/>
          </a:p>
          <a:p>
            <a:pPr marL="0" indent="0" defTabSz="461963">
              <a:buNone/>
              <a:tabLst>
                <a:tab pos="463550" algn="l"/>
              </a:tabLst>
            </a:pPr>
            <a:r>
              <a:rPr lang="en-US" dirty="0"/>
              <a:t>	A.  True</a:t>
            </a:r>
          </a:p>
          <a:p>
            <a:pPr marL="0" indent="0" defTabSz="461963">
              <a:buNone/>
              <a:tabLst>
                <a:tab pos="463550" algn="l"/>
              </a:tabLst>
            </a:pPr>
            <a:r>
              <a:rPr lang="en-US" dirty="0"/>
              <a:t>	B.	False</a:t>
            </a:r>
          </a:p>
          <a:p>
            <a:pPr marL="908050" lvl="1" indent="-457200" defTabSz="627063">
              <a:buFont typeface="+mj-lt"/>
              <a:buAutoNum type="alphaUcPeriod"/>
              <a:tabLst>
                <a:tab pos="627063" algn="l"/>
              </a:tabLst>
            </a:pP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1562101" y="-1"/>
            <a:ext cx="6024563" cy="103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914400"/>
            <a:r>
              <a:rPr lang="en-US" kern="0" dirty="0" smtClean="0"/>
              <a:t>Test Question </a:t>
            </a:r>
            <a:endParaRPr lang="en-US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724292" y="4246078"/>
            <a:ext cx="320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ANSWER: </a:t>
            </a:r>
            <a:r>
              <a:rPr lang="en-US" b="1" dirty="0" smtClean="0">
                <a:solidFill>
                  <a:schemeClr val="accent4"/>
                </a:solidFill>
              </a:rPr>
              <a:t>A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10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507066"/>
            <a:ext cx="8832852" cy="4919133"/>
          </a:xfrm>
        </p:spPr>
        <p:txBody>
          <a:bodyPr/>
          <a:lstStyle/>
          <a:p>
            <a:pPr marL="463550" indent="-463550">
              <a:buNone/>
            </a:pPr>
            <a:r>
              <a:rPr lang="en-US" dirty="0"/>
              <a:t>6.	From the list provided, what would be considered critical information? (Select all that apply):</a:t>
            </a:r>
          </a:p>
          <a:p>
            <a:endParaRPr lang="en-US" dirty="0"/>
          </a:p>
          <a:p>
            <a:pPr marL="914400" lvl="1" indent="-457200" defTabSz="862013">
              <a:buAutoNum type="alphaUcPeriod"/>
            </a:pPr>
            <a:r>
              <a:rPr lang="en-US" sz="2000" dirty="0"/>
              <a:t>New defensive technology at the command</a:t>
            </a:r>
          </a:p>
          <a:p>
            <a:pPr marL="914400" lvl="1" indent="-457200" defTabSz="862013">
              <a:buAutoNum type="alphaUcPeriod"/>
            </a:pPr>
            <a:r>
              <a:rPr lang="en-US" sz="2000" dirty="0"/>
              <a:t>PO3 </a:t>
            </a:r>
            <a:r>
              <a:rPr lang="en-US" sz="2000" dirty="0" err="1"/>
              <a:t>Mishka’s</a:t>
            </a:r>
            <a:r>
              <a:rPr lang="en-US" sz="2000" dirty="0"/>
              <a:t> Social Security number</a:t>
            </a:r>
          </a:p>
          <a:p>
            <a:pPr marL="914400" lvl="1" indent="-457200" defTabSz="862013">
              <a:buAutoNum type="alphaUcPeriod"/>
            </a:pPr>
            <a:r>
              <a:rPr lang="en-US" sz="2000" dirty="0"/>
              <a:t>75% of command personnel scheduled to receive Anthrax vaccination by specific date</a:t>
            </a:r>
          </a:p>
          <a:p>
            <a:pPr marL="914400" lvl="1" indent="-457200" defTabSz="862013">
              <a:buAutoNum type="alphaUcPeriod"/>
            </a:pPr>
            <a:r>
              <a:rPr lang="en-US" sz="2000" dirty="0"/>
              <a:t>Base security incident report involving domestic assault</a:t>
            </a:r>
          </a:p>
          <a:p>
            <a:pPr marL="908050" lvl="1" indent="-457200" defTabSz="627063">
              <a:buFont typeface="+mj-lt"/>
              <a:buAutoNum type="alphaUcPeriod"/>
              <a:tabLst>
                <a:tab pos="627063" algn="l"/>
              </a:tabLst>
            </a:pP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1562101" y="-1"/>
            <a:ext cx="6024563" cy="103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914400"/>
            <a:r>
              <a:rPr lang="en-US" kern="0" dirty="0" smtClean="0"/>
              <a:t>Test Question </a:t>
            </a:r>
            <a:endParaRPr lang="en-US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724292" y="5369482"/>
            <a:ext cx="320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ANSWER: </a:t>
            </a:r>
            <a:r>
              <a:rPr lang="en-US" b="1" dirty="0" smtClean="0">
                <a:solidFill>
                  <a:schemeClr val="accent4"/>
                </a:solidFill>
              </a:rPr>
              <a:t>A &amp; C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8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507066"/>
            <a:ext cx="8832852" cy="4919133"/>
          </a:xfrm>
        </p:spPr>
        <p:txBody>
          <a:bodyPr/>
          <a:lstStyle/>
          <a:p>
            <a:pPr marL="457200" indent="-457200" defTabSz="457200">
              <a:buAutoNum type="arabicPeriod" startAt="7"/>
            </a:pPr>
            <a:r>
              <a:rPr lang="en-US" dirty="0" smtClean="0"/>
              <a:t>Our </a:t>
            </a:r>
            <a:r>
              <a:rPr lang="en-US" dirty="0"/>
              <a:t>most capable adversaries are highly motivated and capable 	of collecting our information using which collection methods? 	</a:t>
            </a:r>
            <a:endParaRPr lang="en-US" dirty="0" smtClean="0"/>
          </a:p>
          <a:p>
            <a:pPr marL="0" indent="0" defTabSz="457200">
              <a:buNone/>
            </a:pPr>
            <a:r>
              <a:rPr lang="en-US" dirty="0"/>
              <a:t>	</a:t>
            </a:r>
            <a:r>
              <a:rPr lang="en-US" dirty="0" smtClean="0"/>
              <a:t>(</a:t>
            </a:r>
            <a:r>
              <a:rPr lang="en-US" dirty="0"/>
              <a:t>Select all that apply):</a:t>
            </a:r>
          </a:p>
          <a:p>
            <a:pPr marL="457200" indent="-457200" defTabSz="457200">
              <a:buAutoNum type="arabicPeriod" startAt="6"/>
            </a:pPr>
            <a:endParaRPr lang="en-US" dirty="0"/>
          </a:p>
          <a:p>
            <a:pPr marL="0" indent="0" defTabSz="457200">
              <a:buNone/>
            </a:pPr>
            <a:r>
              <a:rPr lang="en-US" dirty="0"/>
              <a:t>	A.	OSINT</a:t>
            </a:r>
          </a:p>
          <a:p>
            <a:pPr marL="0" indent="0" defTabSz="457200">
              <a:buNone/>
            </a:pPr>
            <a:r>
              <a:rPr lang="en-US" dirty="0"/>
              <a:t>	B.	UTS</a:t>
            </a:r>
          </a:p>
          <a:p>
            <a:pPr marL="0" indent="0" defTabSz="457200">
              <a:buNone/>
            </a:pPr>
            <a:r>
              <a:rPr lang="en-US" dirty="0"/>
              <a:t>	C.	WEPINT</a:t>
            </a:r>
          </a:p>
          <a:p>
            <a:pPr marL="0" indent="0" defTabSz="457200">
              <a:buNone/>
            </a:pPr>
            <a:r>
              <a:rPr lang="en-US" dirty="0"/>
              <a:t>	D.	SIGINT</a:t>
            </a:r>
          </a:p>
          <a:p>
            <a:pPr marL="0" indent="0" defTabSz="457200">
              <a:buNone/>
            </a:pPr>
            <a:r>
              <a:rPr lang="en-US" dirty="0"/>
              <a:t>	E.	GEOINT</a:t>
            </a:r>
          </a:p>
          <a:p>
            <a:pPr marL="0" indent="0" defTabSz="457200">
              <a:buNone/>
            </a:pPr>
            <a:r>
              <a:rPr lang="en-US" dirty="0"/>
              <a:t>	F.	UAPINT</a:t>
            </a:r>
          </a:p>
          <a:p>
            <a:pPr marL="0" indent="0" defTabSz="457200">
              <a:buNone/>
            </a:pPr>
            <a:r>
              <a:rPr lang="en-US" dirty="0"/>
              <a:t>	G.	HUMINT</a:t>
            </a:r>
          </a:p>
          <a:p>
            <a:pPr marL="0" indent="0" defTabSz="457200">
              <a:buNone/>
            </a:pPr>
            <a:r>
              <a:rPr lang="en-US" dirty="0"/>
              <a:t>	H.	MASINT</a:t>
            </a:r>
          </a:p>
          <a:p>
            <a:pPr marL="908050" lvl="1" indent="-457200" defTabSz="627063">
              <a:buFont typeface="+mj-lt"/>
              <a:buAutoNum type="alphaUcPeriod"/>
              <a:tabLst>
                <a:tab pos="627063" algn="l"/>
              </a:tabLst>
            </a:pP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1562101" y="-1"/>
            <a:ext cx="6024563" cy="103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914400"/>
            <a:r>
              <a:rPr lang="en-US" kern="0" dirty="0" smtClean="0"/>
              <a:t>Test Question </a:t>
            </a:r>
            <a:endParaRPr lang="en-US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724292" y="5900711"/>
            <a:ext cx="320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ANSWER: </a:t>
            </a:r>
            <a:r>
              <a:rPr lang="en-US" b="1" dirty="0" smtClean="0">
                <a:solidFill>
                  <a:schemeClr val="accent4"/>
                </a:solidFill>
              </a:rPr>
              <a:t>A, B, D, E, G &amp; H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70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507066"/>
            <a:ext cx="8832852" cy="4919133"/>
          </a:xfrm>
        </p:spPr>
        <p:txBody>
          <a:bodyPr/>
          <a:lstStyle/>
          <a:p>
            <a:pPr marL="0" indent="0" defTabSz="457200">
              <a:buNone/>
            </a:pPr>
            <a:r>
              <a:rPr lang="en-US" dirty="0"/>
              <a:t>8.	Analyze Vulnerabilities is:</a:t>
            </a:r>
          </a:p>
          <a:p>
            <a:pPr marL="457200" indent="-457200" defTabSz="457200">
              <a:buAutoNum type="arabicPeriod" startAt="7"/>
            </a:pPr>
            <a:endParaRPr lang="en-US" dirty="0"/>
          </a:p>
          <a:p>
            <a:pPr marL="914400" indent="-457200" defTabSz="457200">
              <a:buAutoNum type="alphaUcPeriod"/>
            </a:pPr>
            <a:r>
              <a:rPr lang="en-US" dirty="0"/>
              <a:t>Examining a friendly operation or activity, seeking ways the adversary might determine critical information </a:t>
            </a:r>
          </a:p>
          <a:p>
            <a:pPr marL="914400" indent="-457200" defTabSz="457200">
              <a:buAutoNum type="alphaUcPeriod"/>
            </a:pPr>
            <a:r>
              <a:rPr lang="en-US" dirty="0"/>
              <a:t>Identifying weaknesses in our defenses which would allow adversary combat superiority</a:t>
            </a:r>
          </a:p>
          <a:p>
            <a:pPr marL="914400" indent="-457200" defTabSz="457200">
              <a:buAutoNum type="alphaUcPeriod"/>
            </a:pPr>
            <a:r>
              <a:rPr lang="en-US" dirty="0"/>
              <a:t>Examining adversary operations or activities, seeking ways to best employ our collection methods to determine their essential secrets</a:t>
            </a:r>
          </a:p>
          <a:p>
            <a:pPr marL="914400" indent="-457200" defTabSz="457200">
              <a:buAutoNum type="alphaUcPeriod"/>
            </a:pPr>
            <a:r>
              <a:rPr lang="en-US" dirty="0"/>
              <a:t>None of the above</a:t>
            </a:r>
          </a:p>
          <a:p>
            <a:pPr marL="908050" lvl="1" indent="-457200" defTabSz="627063">
              <a:buFont typeface="+mj-lt"/>
              <a:buAutoNum type="alphaUcPeriod"/>
              <a:tabLst>
                <a:tab pos="627063" algn="l"/>
              </a:tabLst>
            </a:pP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1562101" y="-1"/>
            <a:ext cx="6024563" cy="103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914400"/>
            <a:r>
              <a:rPr lang="en-US" kern="0" dirty="0" smtClean="0"/>
              <a:t>Test Question </a:t>
            </a:r>
            <a:endParaRPr lang="en-US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724292" y="5169191"/>
            <a:ext cx="320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ANSWER: </a:t>
            </a:r>
            <a:r>
              <a:rPr lang="en-US" b="1" dirty="0" smtClean="0">
                <a:solidFill>
                  <a:schemeClr val="accent4"/>
                </a:solidFill>
              </a:rPr>
              <a:t>A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0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507066"/>
            <a:ext cx="8832852" cy="4919133"/>
          </a:xfrm>
        </p:spPr>
        <p:txBody>
          <a:bodyPr/>
          <a:lstStyle/>
          <a:p>
            <a:pPr marL="0" indent="0" defTabSz="457200">
              <a:buNone/>
            </a:pPr>
            <a:r>
              <a:rPr lang="en-US" dirty="0"/>
              <a:t>9.	Risk is determined </a:t>
            </a:r>
            <a:r>
              <a:rPr lang="en-US" dirty="0" smtClean="0"/>
              <a:t>by:</a:t>
            </a:r>
            <a:endParaRPr lang="en-US" dirty="0"/>
          </a:p>
          <a:p>
            <a:pPr marL="0" indent="0" defTabSz="457200">
              <a:buNone/>
            </a:pPr>
            <a:endParaRPr lang="en-US" dirty="0"/>
          </a:p>
          <a:p>
            <a:pPr marL="0" indent="0" defTabSz="457200">
              <a:buNone/>
            </a:pPr>
            <a:r>
              <a:rPr lang="en-US" dirty="0"/>
              <a:t>	A.	Critical Information </a:t>
            </a:r>
            <a:r>
              <a:rPr lang="en-US" dirty="0" smtClean="0"/>
              <a:t>(x) </a:t>
            </a:r>
            <a:r>
              <a:rPr lang="en-US" dirty="0"/>
              <a:t>Vulnerability</a:t>
            </a:r>
          </a:p>
          <a:p>
            <a:pPr marL="0" indent="0" defTabSz="457200">
              <a:buNone/>
            </a:pPr>
            <a:r>
              <a:rPr lang="en-US" dirty="0"/>
              <a:t>	B.	Threat </a:t>
            </a:r>
            <a:r>
              <a:rPr lang="en-US" dirty="0" smtClean="0"/>
              <a:t>(x) </a:t>
            </a:r>
            <a:r>
              <a:rPr lang="en-US" dirty="0"/>
              <a:t>Countermeasure</a:t>
            </a:r>
          </a:p>
          <a:p>
            <a:pPr marL="0" indent="0" defTabSz="457200">
              <a:buNone/>
            </a:pPr>
            <a:r>
              <a:rPr lang="en-US" dirty="0"/>
              <a:t>	C.	Vulnerability </a:t>
            </a:r>
            <a:r>
              <a:rPr lang="en-US" dirty="0" smtClean="0"/>
              <a:t>(x) </a:t>
            </a:r>
            <a:r>
              <a:rPr lang="en-US" dirty="0"/>
              <a:t>Impact</a:t>
            </a:r>
          </a:p>
          <a:p>
            <a:pPr marL="0" indent="0" defTabSz="457200">
              <a:buNone/>
            </a:pPr>
            <a:r>
              <a:rPr lang="en-US" dirty="0"/>
              <a:t>	D.	Threat </a:t>
            </a:r>
            <a:r>
              <a:rPr lang="en-US" dirty="0" smtClean="0"/>
              <a:t>(x) </a:t>
            </a:r>
            <a:r>
              <a:rPr lang="en-US" dirty="0"/>
              <a:t>Impact</a:t>
            </a:r>
          </a:p>
          <a:p>
            <a:pPr marL="908050" lvl="1" indent="-457200" defTabSz="627063">
              <a:buFont typeface="+mj-lt"/>
              <a:buAutoNum type="alphaUcPeriod"/>
              <a:tabLst>
                <a:tab pos="627063" algn="l"/>
              </a:tabLst>
            </a:pP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1562101" y="-1"/>
            <a:ext cx="6024563" cy="103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914400"/>
            <a:r>
              <a:rPr lang="en-US" kern="0" dirty="0" smtClean="0"/>
              <a:t>Test Question </a:t>
            </a:r>
            <a:endParaRPr lang="en-US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724292" y="4246078"/>
            <a:ext cx="320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ANSWER: </a:t>
            </a:r>
            <a:r>
              <a:rPr lang="en-US" b="1" dirty="0">
                <a:solidFill>
                  <a:schemeClr val="accent4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74171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507066"/>
            <a:ext cx="8832852" cy="4919133"/>
          </a:xfrm>
        </p:spPr>
        <p:txBody>
          <a:bodyPr/>
          <a:lstStyle/>
          <a:p>
            <a:pPr marL="0" indent="0" defTabSz="152400">
              <a:buNone/>
            </a:pPr>
            <a:r>
              <a:rPr lang="en-US" dirty="0"/>
              <a:t>10.	OPSEC countermeasures mitigate ___________ in order to 	protect 			</a:t>
            </a:r>
            <a:r>
              <a:rPr lang="en-US" dirty="0" smtClean="0"/>
              <a:t>____________.</a:t>
            </a:r>
            <a:endParaRPr lang="en-US" dirty="0"/>
          </a:p>
          <a:p>
            <a:pPr marL="457200" indent="-457200" defTabSz="457200">
              <a:buAutoNum type="arabicPeriod" startAt="9"/>
            </a:pPr>
            <a:endParaRPr lang="en-US" dirty="0"/>
          </a:p>
          <a:p>
            <a:pPr marL="0" indent="0" defTabSz="457200">
              <a:buNone/>
            </a:pPr>
            <a:r>
              <a:rPr lang="en-US" dirty="0"/>
              <a:t>	A.	</a:t>
            </a:r>
            <a:r>
              <a:rPr lang="en-US" dirty="0" smtClean="0"/>
              <a:t>Impact; </a:t>
            </a:r>
            <a:r>
              <a:rPr lang="en-US" dirty="0"/>
              <a:t>Risk</a:t>
            </a:r>
          </a:p>
          <a:p>
            <a:pPr marL="0" indent="0" defTabSz="457200">
              <a:buNone/>
            </a:pPr>
            <a:r>
              <a:rPr lang="en-US" dirty="0"/>
              <a:t>	B.	</a:t>
            </a:r>
            <a:r>
              <a:rPr lang="en-US" dirty="0" smtClean="0"/>
              <a:t>Risk; </a:t>
            </a:r>
            <a:r>
              <a:rPr lang="en-US" dirty="0"/>
              <a:t>Vulnerabilities</a:t>
            </a:r>
          </a:p>
          <a:p>
            <a:pPr marL="0" indent="0" defTabSz="457200">
              <a:buNone/>
            </a:pPr>
            <a:r>
              <a:rPr lang="en-US" dirty="0"/>
              <a:t>	C.	</a:t>
            </a:r>
            <a:r>
              <a:rPr lang="en-US" dirty="0" smtClean="0"/>
              <a:t>Vulnerabilities; </a:t>
            </a:r>
            <a:r>
              <a:rPr lang="en-US" dirty="0"/>
              <a:t>Critical Information</a:t>
            </a:r>
          </a:p>
          <a:p>
            <a:pPr marL="0" indent="0" defTabSz="457200">
              <a:buNone/>
            </a:pPr>
            <a:r>
              <a:rPr lang="en-US" dirty="0"/>
              <a:t>	D.	None of the above</a:t>
            </a:r>
          </a:p>
          <a:p>
            <a:pPr marL="908050" lvl="1" indent="-457200" defTabSz="627063">
              <a:buFont typeface="+mj-lt"/>
              <a:buAutoNum type="alphaUcPeriod"/>
              <a:tabLst>
                <a:tab pos="627063" algn="l"/>
              </a:tabLst>
            </a:pP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1562101" y="-1"/>
            <a:ext cx="6024563" cy="103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914400"/>
            <a:r>
              <a:rPr lang="en-US" kern="0" dirty="0" smtClean="0"/>
              <a:t>Test Question </a:t>
            </a:r>
            <a:endParaRPr lang="en-US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724292" y="4246078"/>
            <a:ext cx="320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ANSWER: </a:t>
            </a:r>
            <a:r>
              <a:rPr lang="en-US" b="1" dirty="0">
                <a:solidFill>
                  <a:schemeClr val="accent4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2965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877700"/>
            <a:ext cx="5525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Lucida Handwriting" panose="03010101010101010101" pitchFamily="66" charset="0"/>
              </a:rPr>
              <a:t>Name</a:t>
            </a:r>
            <a:endParaRPr lang="en-US" sz="4000" b="1" dirty="0">
              <a:latin typeface="Lucida Handwriting" panose="03010101010101010101" pitchFamily="6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576457" y="6074227"/>
            <a:ext cx="1509766" cy="789505"/>
            <a:chOff x="7109523" y="146507"/>
            <a:chExt cx="1885259" cy="94342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9523" y="146507"/>
              <a:ext cx="943427" cy="943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Content Placeholder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52950" y="148102"/>
              <a:ext cx="941832" cy="941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722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9379">
            <a:off x="2279879" y="2690856"/>
            <a:ext cx="4250337" cy="3712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1" y="1876789"/>
            <a:ext cx="6024563" cy="838200"/>
          </a:xfrm>
        </p:spPr>
        <p:txBody>
          <a:bodyPr/>
          <a:lstStyle/>
          <a:p>
            <a:r>
              <a:rPr lang="en-US" sz="4000" u="sng" dirty="0" smtClean="0"/>
              <a:t>OPSEC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1562101" y="13062"/>
            <a:ext cx="6024563" cy="102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914400"/>
            <a:r>
              <a:rPr lang="en-US" kern="0" dirty="0" smtClean="0"/>
              <a:t>Section 1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8185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3226" y="1422401"/>
            <a:ext cx="8368241" cy="5194300"/>
          </a:xfrm>
        </p:spPr>
        <p:txBody>
          <a:bodyPr/>
          <a:lstStyle/>
          <a:p>
            <a:r>
              <a:rPr lang="en-US" sz="2000" dirty="0" smtClean="0"/>
              <a:t>Per </a:t>
            </a:r>
            <a:r>
              <a:rPr lang="en-US" sz="2000" dirty="0"/>
              <a:t>NTTP </a:t>
            </a:r>
            <a:r>
              <a:rPr lang="en-US" sz="2000" dirty="0" smtClean="0"/>
              <a:t>3-13.3: 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 smtClean="0"/>
              <a:t>A </a:t>
            </a:r>
            <a:r>
              <a:rPr lang="en-US" sz="1800" dirty="0"/>
              <a:t>capability </a:t>
            </a:r>
            <a:r>
              <a:rPr lang="en-US" sz="1800" b="0" dirty="0"/>
              <a:t>that identifies and controls critical information and indicators of friendly force actions attendant to military operations, and reduces the risk adversaries can exploit friendly force vulnerabilities by incorporating countermeasures</a:t>
            </a:r>
            <a:r>
              <a:rPr lang="en-US" sz="1800" b="0" dirty="0" smtClean="0"/>
              <a:t>.</a:t>
            </a:r>
          </a:p>
          <a:p>
            <a:pPr lvl="1"/>
            <a:endParaRPr lang="en-US" b="0" dirty="0" smtClean="0"/>
          </a:p>
          <a:p>
            <a:pPr lvl="1"/>
            <a:r>
              <a:rPr lang="en-US" b="0" dirty="0" smtClean="0"/>
              <a:t>Best </a:t>
            </a:r>
            <a:r>
              <a:rPr lang="en-US" b="0" dirty="0"/>
              <a:t>incorporated at the start of an operation or mission planning not added on as an afterthought. </a:t>
            </a:r>
          </a:p>
          <a:p>
            <a:pPr lvl="1"/>
            <a:endParaRPr lang="en-US" sz="1800" b="0" dirty="0"/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2101" y="-1"/>
            <a:ext cx="6024563" cy="1024467"/>
          </a:xfrm>
        </p:spPr>
        <p:txBody>
          <a:bodyPr/>
          <a:lstStyle/>
          <a:p>
            <a:r>
              <a:rPr lang="en-US" dirty="0"/>
              <a:t>OPSEC </a:t>
            </a:r>
            <a:r>
              <a:rPr lang="en-US" dirty="0" smtClean="0"/>
              <a:t>is…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90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28626" y="1380067"/>
            <a:ext cx="4265613" cy="2963333"/>
          </a:xfrm>
        </p:spPr>
        <p:txBody>
          <a:bodyPr/>
          <a:lstStyle/>
          <a:p>
            <a:r>
              <a:rPr lang="en-US" sz="2000" dirty="0" smtClean="0"/>
              <a:t>A </a:t>
            </a:r>
            <a:r>
              <a:rPr lang="en-US" sz="2000" dirty="0"/>
              <a:t>dynamic process </a:t>
            </a:r>
            <a:r>
              <a:rPr lang="en-US" sz="2000" b="0" dirty="0"/>
              <a:t>and can change as the mission and environment </a:t>
            </a:r>
            <a:r>
              <a:rPr lang="en-US" sz="2000" b="0" dirty="0" smtClean="0"/>
              <a:t>change.</a:t>
            </a:r>
          </a:p>
          <a:p>
            <a:endParaRPr lang="en-US" sz="2000" dirty="0" smtClean="0"/>
          </a:p>
          <a:p>
            <a:r>
              <a:rPr lang="en-US" sz="2000" dirty="0" smtClean="0"/>
              <a:t>An </a:t>
            </a:r>
            <a:r>
              <a:rPr lang="en-US" sz="2000" dirty="0"/>
              <a:t>information-related capability (IRC) </a:t>
            </a:r>
            <a:r>
              <a:rPr lang="en-US" sz="2000" b="0" dirty="0"/>
              <a:t>that, can be used to gain advantages in the information environment (IE), just as other military techniques are used in the operational environment (OE).</a:t>
            </a:r>
          </a:p>
          <a:p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846639" y="1380067"/>
            <a:ext cx="4265612" cy="2963333"/>
          </a:xfrm>
        </p:spPr>
        <p:txBody>
          <a:bodyPr/>
          <a:lstStyle/>
          <a:p>
            <a:r>
              <a:rPr lang="en-US" sz="2000" dirty="0" smtClean="0"/>
              <a:t>An </a:t>
            </a:r>
            <a:r>
              <a:rPr lang="en-US" sz="2000" dirty="0"/>
              <a:t>operations function. </a:t>
            </a:r>
            <a:r>
              <a:rPr lang="en-US" sz="2000" b="0" dirty="0"/>
              <a:t>Security, intelligence, counterintelligence (CI) and other functions and capabilities support its implementation. </a:t>
            </a:r>
            <a:endParaRPr lang="en-US" sz="2000" b="0" dirty="0" smtClean="0"/>
          </a:p>
          <a:p>
            <a:endParaRPr lang="en-US" sz="2000" dirty="0" smtClean="0"/>
          </a:p>
          <a:p>
            <a:r>
              <a:rPr lang="en-US" dirty="0" smtClean="0"/>
              <a:t>Everyone's </a:t>
            </a:r>
            <a:r>
              <a:rPr lang="en-US" sz="2000" dirty="0" smtClean="0"/>
              <a:t>responsibility</a:t>
            </a:r>
            <a:r>
              <a:rPr lang="en-US" sz="2000" dirty="0"/>
              <a:t>.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62101" y="-1"/>
            <a:ext cx="6024563" cy="1032933"/>
          </a:xfrm>
        </p:spPr>
        <p:txBody>
          <a:bodyPr/>
          <a:lstStyle/>
          <a:p>
            <a:r>
              <a:rPr lang="en-US" dirty="0" smtClean="0"/>
              <a:t>OPSEC is…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43882" y="5350934"/>
            <a:ext cx="5461000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 Force Multiplier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2480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6" y="1363133"/>
            <a:ext cx="8300507" cy="5215469"/>
          </a:xfrm>
        </p:spPr>
        <p:txBody>
          <a:bodyPr/>
          <a:lstStyle/>
          <a:p>
            <a:r>
              <a:rPr lang="en-US" sz="2000" dirty="0"/>
              <a:t>Required by:</a:t>
            </a:r>
          </a:p>
          <a:p>
            <a:pPr lvl="1"/>
            <a:r>
              <a:rPr lang="en-US" sz="1800" b="0" dirty="0"/>
              <a:t>National Security Presidential Memorandum (NSPM) – </a:t>
            </a:r>
            <a:r>
              <a:rPr lang="en-US" sz="1800" b="0" dirty="0" smtClean="0"/>
              <a:t>January 2021</a:t>
            </a:r>
            <a:endParaRPr lang="en-US" sz="1800" b="0" dirty="0"/>
          </a:p>
          <a:p>
            <a:pPr lvl="1"/>
            <a:r>
              <a:rPr lang="en-US" sz="1800" b="0" dirty="0" err="1"/>
              <a:t>DoDD</a:t>
            </a:r>
            <a:r>
              <a:rPr lang="en-US" sz="1800" b="0" dirty="0"/>
              <a:t> 5205.02E / Change 2 </a:t>
            </a:r>
            <a:r>
              <a:rPr lang="en-US" sz="1800" b="0" dirty="0" smtClean="0"/>
              <a:t>– August 2020</a:t>
            </a:r>
            <a:endParaRPr lang="en-US" sz="1800" b="0" dirty="0"/>
          </a:p>
          <a:p>
            <a:pPr lvl="1"/>
            <a:r>
              <a:rPr lang="en-US" sz="1800" b="0" dirty="0"/>
              <a:t>SECNAVINST 3070.2 (Series)</a:t>
            </a:r>
          </a:p>
          <a:p>
            <a:pPr lvl="1"/>
            <a:r>
              <a:rPr lang="en-US" sz="1800" b="0" dirty="0"/>
              <a:t>Your Immediate Superior In Charge (ISIC) / Higher Head Quarters (HHQ)</a:t>
            </a:r>
          </a:p>
          <a:p>
            <a:pPr lvl="1"/>
            <a:r>
              <a:rPr lang="en-US" sz="1800" b="0" dirty="0"/>
              <a:t>Your Command</a:t>
            </a:r>
          </a:p>
          <a:p>
            <a:endParaRPr 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562101" y="-1"/>
            <a:ext cx="6024563" cy="1024467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OPSEC is…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1466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1" y="1219201"/>
            <a:ext cx="4421982" cy="5122332"/>
          </a:xfrm>
        </p:spPr>
        <p:txBody>
          <a:bodyPr/>
          <a:lstStyle/>
          <a:p>
            <a:r>
              <a:rPr lang="en-US" dirty="0" smtClean="0"/>
              <a:t>OPSEC is</a:t>
            </a:r>
          </a:p>
          <a:p>
            <a:pPr lvl="1"/>
            <a:r>
              <a:rPr lang="en-US" dirty="0">
                <a:solidFill>
                  <a:srgbClr val="000082"/>
                </a:solidFill>
                <a:ea typeface="+mn-ea"/>
              </a:rPr>
              <a:t>A </a:t>
            </a:r>
            <a:r>
              <a:rPr lang="en-US" dirty="0" smtClean="0">
                <a:solidFill>
                  <a:srgbClr val="000082"/>
                </a:solidFill>
                <a:ea typeface="+mn-ea"/>
              </a:rPr>
              <a:t>capability</a:t>
            </a:r>
          </a:p>
          <a:p>
            <a:pPr lvl="1"/>
            <a:r>
              <a:rPr lang="en-US" dirty="0"/>
              <a:t>Best incorporated at the start of an operation or </a:t>
            </a:r>
            <a:r>
              <a:rPr lang="en-US" dirty="0" smtClean="0"/>
              <a:t>mission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dynamic process </a:t>
            </a:r>
            <a:endParaRPr lang="en-US" dirty="0" smtClean="0"/>
          </a:p>
          <a:p>
            <a:pPr lvl="1"/>
            <a:r>
              <a:rPr lang="en-US" dirty="0" smtClean="0"/>
              <a:t>An IRC</a:t>
            </a:r>
          </a:p>
          <a:p>
            <a:pPr lvl="1"/>
            <a:r>
              <a:rPr lang="en-US" dirty="0"/>
              <a:t>An operations </a:t>
            </a:r>
            <a:r>
              <a:rPr lang="en-US" dirty="0" smtClean="0"/>
              <a:t>function</a:t>
            </a:r>
          </a:p>
          <a:p>
            <a:pPr lvl="1"/>
            <a:r>
              <a:rPr lang="en-US" dirty="0" smtClean="0"/>
              <a:t>Everyone's responsibility</a:t>
            </a:r>
          </a:p>
          <a:p>
            <a:endParaRPr lang="en-US" dirty="0" smtClean="0"/>
          </a:p>
          <a:p>
            <a:r>
              <a:rPr lang="en-US" dirty="0" smtClean="0"/>
              <a:t>Required </a:t>
            </a:r>
            <a:r>
              <a:rPr lang="en-US" dirty="0"/>
              <a:t>by:</a:t>
            </a:r>
          </a:p>
          <a:p>
            <a:pPr lvl="1"/>
            <a:r>
              <a:rPr lang="en-US" dirty="0"/>
              <a:t>National Security Presidential Memorandum (NSPM) – January 2021</a:t>
            </a:r>
          </a:p>
          <a:p>
            <a:pPr lvl="1"/>
            <a:r>
              <a:rPr lang="en-US" dirty="0" err="1"/>
              <a:t>DoDD</a:t>
            </a:r>
            <a:r>
              <a:rPr lang="en-US" dirty="0"/>
              <a:t> 5205.02E / Change 2 – August 2020</a:t>
            </a:r>
          </a:p>
          <a:p>
            <a:pPr lvl="1"/>
            <a:r>
              <a:rPr lang="en-US" dirty="0" smtClean="0"/>
              <a:t>SECNAVINST </a:t>
            </a:r>
            <a:r>
              <a:rPr lang="en-US" dirty="0"/>
              <a:t>3070.2 (Series)</a:t>
            </a:r>
          </a:p>
          <a:p>
            <a:pPr lvl="1"/>
            <a:endParaRPr lang="en-US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2101" y="0"/>
            <a:ext cx="6024563" cy="1032934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4" name="Picture 2" descr="https://media.defense.gov/2008/Feb/11/2000657172/1200/1200/0/080211-F-JZ512-06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02" y="2735169"/>
            <a:ext cx="4461917" cy="379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98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92334" y="1647816"/>
            <a:ext cx="7772400" cy="1470025"/>
          </a:xfrm>
        </p:spPr>
        <p:txBody>
          <a:bodyPr/>
          <a:lstStyle/>
          <a:p>
            <a:r>
              <a:rPr lang="en-US" sz="4000" u="sng" dirty="0"/>
              <a:t>The OPSEC </a:t>
            </a:r>
            <a:r>
              <a:rPr lang="en-US" sz="4000" u="sng" dirty="0" smtClean="0"/>
              <a:t>Cycle</a:t>
            </a:r>
            <a:br>
              <a:rPr lang="en-US" sz="4000" u="sng" dirty="0" smtClean="0"/>
            </a:br>
            <a:endParaRPr lang="en-US" sz="4000" u="sng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1562101" y="-1"/>
            <a:ext cx="6024563" cy="103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914400"/>
            <a:r>
              <a:rPr lang="en-US" kern="0" dirty="0" smtClean="0"/>
              <a:t>Section 2</a:t>
            </a:r>
            <a:endParaRPr lang="en-US" kern="0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917" y="2529800"/>
            <a:ext cx="3312930" cy="32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1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4">
      <a:dk1>
        <a:srgbClr val="000082"/>
      </a:dk1>
      <a:lt1>
        <a:srgbClr val="FFFFFF"/>
      </a:lt1>
      <a:dk2>
        <a:srgbClr val="000000"/>
      </a:dk2>
      <a:lt2>
        <a:srgbClr val="C0C0C0"/>
      </a:lt2>
      <a:accent1>
        <a:srgbClr val="ECEBB3"/>
      </a:accent1>
      <a:accent2>
        <a:srgbClr val="333399"/>
      </a:accent2>
      <a:accent3>
        <a:srgbClr val="FFFFFF"/>
      </a:accent3>
      <a:accent4>
        <a:srgbClr val="00006E"/>
      </a:accent4>
      <a:accent5>
        <a:srgbClr val="F4F3D6"/>
      </a:accent5>
      <a:accent6>
        <a:srgbClr val="2D2D8A"/>
      </a:accent6>
      <a:hlink>
        <a:srgbClr val="1450C8"/>
      </a:hlink>
      <a:folHlink>
        <a:srgbClr val="FF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82"/>
        </a:dk1>
        <a:lt1>
          <a:srgbClr val="FFFFFF"/>
        </a:lt1>
        <a:dk2>
          <a:srgbClr val="000000"/>
        </a:dk2>
        <a:lt2>
          <a:srgbClr val="C0C0C0"/>
        </a:lt2>
        <a:accent1>
          <a:srgbClr val="ECEBB3"/>
        </a:accent1>
        <a:accent2>
          <a:srgbClr val="333399"/>
        </a:accent2>
        <a:accent3>
          <a:srgbClr val="FFFFFF"/>
        </a:accent3>
        <a:accent4>
          <a:srgbClr val="00006E"/>
        </a:accent4>
        <a:accent5>
          <a:srgbClr val="F4F3D6"/>
        </a:accent5>
        <a:accent6>
          <a:srgbClr val="2D2D8A"/>
        </a:accent6>
        <a:hlink>
          <a:srgbClr val="1450C8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82"/>
        </a:dk1>
        <a:lt1>
          <a:srgbClr val="FFFFFF"/>
        </a:lt1>
        <a:dk2>
          <a:srgbClr val="000000"/>
        </a:dk2>
        <a:lt2>
          <a:srgbClr val="C0C0C0"/>
        </a:lt2>
        <a:accent1>
          <a:srgbClr val="ECEBB3"/>
        </a:accent1>
        <a:accent2>
          <a:srgbClr val="333399"/>
        </a:accent2>
        <a:accent3>
          <a:srgbClr val="FFFFFF"/>
        </a:accent3>
        <a:accent4>
          <a:srgbClr val="00006E"/>
        </a:accent4>
        <a:accent5>
          <a:srgbClr val="F4F3D6"/>
        </a:accent5>
        <a:accent6>
          <a:srgbClr val="2D2D8A"/>
        </a:accent6>
        <a:hlink>
          <a:srgbClr val="1450C8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12250</TotalTime>
  <Words>2044</Words>
  <Application>Microsoft Office PowerPoint</Application>
  <PresentationFormat>On-screen Show (4:3)</PresentationFormat>
  <Paragraphs>389</Paragraphs>
  <Slides>38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Harlow Solid Italic</vt:lpstr>
      <vt:lpstr>Lucida Handwriting</vt:lpstr>
      <vt:lpstr>Times New Roman</vt:lpstr>
      <vt:lpstr>Wingdings</vt:lpstr>
      <vt:lpstr>Default Design</vt:lpstr>
      <vt:lpstr>Custom Design</vt:lpstr>
      <vt:lpstr>PowerPoint Presentation</vt:lpstr>
      <vt:lpstr>Learning Objectives</vt:lpstr>
      <vt:lpstr>DUSN (I&amp;S) Message on OPSEC</vt:lpstr>
      <vt:lpstr>OPSEC  </vt:lpstr>
      <vt:lpstr>OPSEC is…</vt:lpstr>
      <vt:lpstr>OPSEC is…</vt:lpstr>
      <vt:lpstr>OPSEC is…</vt:lpstr>
      <vt:lpstr>Summary</vt:lpstr>
      <vt:lpstr>The OPSEC Cycle </vt:lpstr>
      <vt:lpstr>The OPSEC Cycle</vt:lpstr>
      <vt:lpstr>Identify Critical Information</vt:lpstr>
      <vt:lpstr>Identify Critical Information</vt:lpstr>
      <vt:lpstr>Critical Information Examples</vt:lpstr>
      <vt:lpstr>Usually Not Critical Information</vt:lpstr>
      <vt:lpstr>Analyze Threat</vt:lpstr>
      <vt:lpstr>Analyze Vulnerabilities</vt:lpstr>
      <vt:lpstr>Assess Risk</vt:lpstr>
      <vt:lpstr>Apply Countermeasures</vt:lpstr>
      <vt:lpstr>Periodic Assessment</vt:lpstr>
      <vt:lpstr>Summary</vt:lpstr>
      <vt:lpstr>Day-to-Day OPSEC </vt:lpstr>
      <vt:lpstr>PowerPoint Presentation</vt:lpstr>
      <vt:lpstr>PowerPoint Presentation</vt:lpstr>
      <vt:lpstr>PowerPoint Presentation</vt:lpstr>
      <vt:lpstr>PowerPoint Presentation</vt:lpstr>
      <vt:lpstr>Summary</vt:lpstr>
      <vt:lpstr>Final Test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NMCI 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Naval OPSEC Fundamentals</dc:title>
  <dc:creator>Carey, Robert S CIV USN NAVIFOR SUFFOLK VA (USA)</dc:creator>
  <cp:lastModifiedBy>Carey, Robert S CIV USN NAVIFOR SUFFOLK VA (USA)</cp:lastModifiedBy>
  <cp:revision>241</cp:revision>
  <dcterms:created xsi:type="dcterms:W3CDTF">2023-01-05T14:14:11Z</dcterms:created>
  <dcterms:modified xsi:type="dcterms:W3CDTF">2023-06-29T15:58:09Z</dcterms:modified>
</cp:coreProperties>
</file>